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7" r:id="rId2"/>
  </p:sldMasterIdLst>
  <p:notesMasterIdLst>
    <p:notesMasterId r:id="rId35"/>
  </p:notesMasterIdLst>
  <p:handoutMasterIdLst>
    <p:handoutMasterId r:id="rId36"/>
  </p:handoutMasterIdLst>
  <p:sldIdLst>
    <p:sldId id="256" r:id="rId3"/>
    <p:sldId id="257" r:id="rId4"/>
    <p:sldId id="331" r:id="rId5"/>
    <p:sldId id="332" r:id="rId6"/>
    <p:sldId id="320" r:id="rId7"/>
    <p:sldId id="321" r:id="rId8"/>
    <p:sldId id="322" r:id="rId9"/>
    <p:sldId id="323" r:id="rId10"/>
    <p:sldId id="341" r:id="rId11"/>
    <p:sldId id="325" r:id="rId12"/>
    <p:sldId id="326" r:id="rId13"/>
    <p:sldId id="327" r:id="rId14"/>
    <p:sldId id="328" r:id="rId15"/>
    <p:sldId id="340" r:id="rId16"/>
    <p:sldId id="310" r:id="rId17"/>
    <p:sldId id="309" r:id="rId18"/>
    <p:sldId id="307" r:id="rId19"/>
    <p:sldId id="308" r:id="rId20"/>
    <p:sldId id="311" r:id="rId21"/>
    <p:sldId id="312" r:id="rId22"/>
    <p:sldId id="313" r:id="rId23"/>
    <p:sldId id="329" r:id="rId24"/>
    <p:sldId id="335" r:id="rId25"/>
    <p:sldId id="336" r:id="rId26"/>
    <p:sldId id="337" r:id="rId27"/>
    <p:sldId id="343" r:id="rId28"/>
    <p:sldId id="315" r:id="rId29"/>
    <p:sldId id="339" r:id="rId30"/>
    <p:sldId id="342" r:id="rId31"/>
    <p:sldId id="333" r:id="rId32"/>
    <p:sldId id="334" r:id="rId33"/>
    <p:sldId id="285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DM Serif Display" pitchFamily="2" charset="0"/>
      <p:regular r:id="rId42"/>
      <p:italic r:id="rId43"/>
    </p:embeddedFont>
    <p:embeddedFont>
      <p:font typeface="Fira Sans Extra Condensed Medium" panose="020B06030500000200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Light" panose="020F03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C08EEB-BC4F-41D2-85DC-1D8B2F5CCA53}">
  <a:tblStyle styleId="{03C08EEB-BC4F-41D2-85DC-1D8B2F5CCA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94694"/>
  </p:normalViewPr>
  <p:slideViewPr>
    <p:cSldViewPr snapToGrid="0">
      <p:cViewPr varScale="1">
        <p:scale>
          <a:sx n="161" d="100"/>
          <a:sy n="161" d="100"/>
        </p:scale>
        <p:origin x="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leon\Desktop\NUS\FT5005\Final%20Project\Project_5005\presentation%20slide\tableau_vis_500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1111111111111109E-2"/>
          <c:y val="3.1714785651793527E-3"/>
          <c:w val="0.93888888888888888"/>
          <c:h val="0.76071741032370954"/>
        </c:manualLayout>
      </c:layout>
      <c:pie3DChart>
        <c:varyColors val="1"/>
        <c:ser>
          <c:idx val="0"/>
          <c:order val="0"/>
          <c:explosion val="19"/>
          <c:dPt>
            <c:idx val="0"/>
            <c:bubble3D val="0"/>
            <c:spPr>
              <a:solidFill>
                <a:schemeClr val="accent1">
                  <a:shade val="76000"/>
                  <a:alpha val="90000"/>
                </a:schemeClr>
              </a:solidFill>
              <a:ln w="19050">
                <a:solidFill>
                  <a:schemeClr val="accent1">
                    <a:shade val="76000"/>
                    <a:lumMod val="75000"/>
                  </a:schemeClr>
                </a:solidFill>
              </a:ln>
              <a:effectLst>
                <a:innerShdw blurRad="114300">
                  <a:schemeClr val="accent1">
                    <a:shade val="76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shade val="76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726-B846-A794-F5A0FB3FAD5F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  <a:alpha val="90000"/>
                </a:schemeClr>
              </a:solidFill>
              <a:ln w="19050">
                <a:solidFill>
                  <a:schemeClr val="accent1">
                    <a:tint val="77000"/>
                    <a:lumMod val="75000"/>
                  </a:schemeClr>
                </a:solidFill>
              </a:ln>
              <a:effectLst>
                <a:innerShdw blurRad="114300">
                  <a:schemeClr val="accent1">
                    <a:tint val="77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tint val="77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726-B846-A794-F5A0FB3FAD5F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Class </a:t>
                    </a:r>
                    <a:fld id="{708DEF53-EDA6-BA48-B615-AF369CCA19C4}" type="CATEGORYNAME">
                      <a:rPr lang="en-US" altLang="zh-CN"/>
                      <a:pPr>
                        <a:defRPr sz="1330" b="0" i="0" u="none" strike="noStrike" kern="1200" baseline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defRPr>
                      </a:pPr>
                      <a:t>[类别名称]</a:t>
                    </a:fld>
                    <a:r>
                      <a:rPr lang="en-US" baseline="0"/>
                      <a:t>
</a:t>
                    </a:r>
                    <a:fld id="{E09CA23A-8356-EA4C-9AD9-4205AC217DF9}" type="PERCENTAGE">
                      <a:rPr lang="en-US" altLang="zh-CN" baseline="0"/>
                      <a:pPr>
                        <a:defRPr sz="1330" b="0" i="0" u="none" strike="noStrike" kern="1200" baseline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defRPr>
                      </a:pPr>
                      <a:t>[百分比]</a:t>
                    </a:fld>
                    <a:endParaRPr lang="en-US" baseline="0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shade val="76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shade val="76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zh-SG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726-B846-A794-F5A0FB3FAD5F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Class 0</a:t>
                    </a:r>
                    <a:r>
                      <a:rPr lang="en-US" baseline="0"/>
                      <a:t>
</a:t>
                    </a:r>
                    <a:fld id="{CD5E3E07-7B09-014C-9479-D09CDC5634B5}" type="PERCENTAGE">
                      <a:rPr lang="en-US" altLang="zh-CN" baseline="0"/>
                      <a:pPr>
                        <a:defRPr sz="1330" b="0" i="0" u="none" strike="noStrike" kern="1200" baseline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defRPr>
                      </a:pPr>
                      <a:t>[百分比]</a:t>
                    </a:fld>
                    <a:endParaRPr lang="en-US" baseline="0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tint val="77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tint val="77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zh-SG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726-B846-A794-F5A0FB3FAD5F}"/>
                </c:ext>
              </c:extLst>
            </c:dLbl>
            <c:spPr>
              <a:solidFill>
                <a:srgbClr val="F3F3F3">
                  <a:alpha val="90000"/>
                </a:srgbClr>
              </a:solidFill>
              <a:ln w="12700" cap="flat" cmpd="sng" algn="ctr">
                <a:solidFill>
                  <a:srgbClr val="434343"/>
                </a:solidFill>
                <a:round/>
              </a:ln>
              <a:effectLst>
                <a:outerShdw blurRad="50800" dist="38100" dir="2700000" algn="tl" rotWithShape="0">
                  <a:srgbClr val="434343">
                    <a:lumMod val="75000"/>
                    <a:alpha val="40000"/>
                  </a:srgb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accent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zh-SG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Sheet1!$F$2:$F$3</c:f>
              <c:numCache>
                <c:formatCode>General</c:formatCode>
                <c:ptCount val="2"/>
                <c:pt idx="0">
                  <c:v>3388</c:v>
                </c:pt>
                <c:pt idx="1">
                  <c:v>2007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26-B846-A794-F5A0FB3FAD5F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C927CDF-BDE4-067C-1D3B-B9D194A6D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3632EB-9D21-AF01-09D2-0D185D9E64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41179-F9DE-B64E-BD4F-4CD8594E71E6}" type="datetimeFigureOut">
              <a:rPr kumimoji="1" lang="zh-SG" altLang="en-US" smtClean="0"/>
              <a:t>24/04/22</a:t>
            </a:fld>
            <a:endParaRPr kumimoji="1"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D89028-044B-CD90-DEEF-7F7953BEE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959B44-266F-4ED6-08DD-47ECB3CC1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49DDD-2616-DE43-AA8F-D56FC1CADA0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543409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886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3384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5689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253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751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631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75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53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980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055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536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86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f24f6860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f24f6860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15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337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34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25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69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966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676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Headline design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1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Title + design + sub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431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9503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Four column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886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wo colums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578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Headline design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27075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2113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Headline design 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7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ctrTitle" idx="2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 idx="4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5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 idx="6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30947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023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Headline design 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54411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Headline design 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1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Headline design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50501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25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215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80827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2176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8269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314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5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6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ctrTitle" idx="2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 idx="4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5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 idx="6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9" r:id="rId13"/>
    <p:sldLayoutId id="2147483670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77446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710128" y="4058588"/>
            <a:ext cx="5723742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Hou Yongzhuo, Yang </a:t>
            </a:r>
            <a:r>
              <a:rPr lang="en-US" sz="1400" dirty="0" err="1"/>
              <a:t>Lixuan</a:t>
            </a:r>
            <a:r>
              <a:rPr lang="en-US" sz="1400" dirty="0"/>
              <a:t>, Li </a:t>
            </a:r>
            <a:r>
              <a:rPr lang="en-US" sz="1400" dirty="0" err="1"/>
              <a:t>Hongzhe</a:t>
            </a:r>
            <a:r>
              <a:rPr lang="en-US" sz="1400" dirty="0"/>
              <a:t>, Wang </a:t>
            </a:r>
            <a:r>
              <a:rPr lang="en-US" sz="1400" dirty="0" err="1"/>
              <a:t>Zhiliang</a:t>
            </a:r>
            <a:r>
              <a:rPr lang="en-US" sz="1400" dirty="0"/>
              <a:t>, Lu </a:t>
            </a:r>
            <a:r>
              <a:rPr lang="en-US" sz="1400" dirty="0" err="1"/>
              <a:t>Yuliang</a:t>
            </a:r>
            <a:endParaRPr lang="en-US" sz="1400" dirty="0"/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FT 5005 Final Project Presentation, AIDF &amp; SoC, NUS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/>
              <a:t>April 24, 2022</a:t>
            </a:r>
            <a:endParaRPr sz="1050"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39005" y="1557327"/>
            <a:ext cx="8665989" cy="23460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3F3F3"/>
                </a:solidFill>
              </a:rPr>
              <a:t>Long Term Company Growth Prediction</a:t>
            </a:r>
            <a:br>
              <a:rPr lang="en-US" sz="3200" dirty="0">
                <a:solidFill>
                  <a:srgbClr val="F3F3F3"/>
                </a:solidFill>
              </a:rPr>
            </a:br>
            <a:r>
              <a:rPr lang="en-US" sz="2400" dirty="0">
                <a:solidFill>
                  <a:srgbClr val="F3F3F3"/>
                </a:solidFill>
              </a:rPr>
              <a:t>using NLP Techniques</a:t>
            </a:r>
            <a:br>
              <a:rPr lang="en-US" sz="2400" dirty="0">
                <a:solidFill>
                  <a:srgbClr val="F3F3F3"/>
                </a:solidFill>
              </a:rPr>
            </a:br>
            <a:r>
              <a:rPr lang="en-US" sz="2400" dirty="0">
                <a:solidFill>
                  <a:srgbClr val="F3F3F3"/>
                </a:solidFill>
              </a:rPr>
              <a:t>on 10-K Financial Filings</a:t>
            </a:r>
            <a:endParaRPr sz="32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33;p48">
            <a:extLst>
              <a:ext uri="{FF2B5EF4-FFF2-40B4-BE49-F238E27FC236}">
                <a16:creationId xmlns:a16="http://schemas.microsoft.com/office/drawing/2014/main" id="{5B9FAE35-8C6A-7A3D-BD64-CE7D931FBA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16105" y="606814"/>
            <a:ext cx="3842518" cy="28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We apply the idea of sliding window approach in the time series model to contruct our </a:t>
            </a:r>
            <a:r>
              <a:rPr lang="es" sz="1050" b="1" u="sng" dirty="0">
                <a:solidFill>
                  <a:schemeClr val="dk1"/>
                </a:solidFill>
              </a:rPr>
              <a:t>target Y</a:t>
            </a:r>
            <a:r>
              <a:rPr lang="es" dirty="0">
                <a:solidFill>
                  <a:schemeClr val="dk1"/>
                </a:solidFill>
              </a:rPr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We use the </a:t>
            </a:r>
            <a:r>
              <a:rPr lang="es" sz="1050" b="1" u="sng" dirty="0">
                <a:solidFill>
                  <a:schemeClr val="dk1"/>
                </a:solidFill>
              </a:rPr>
              <a:t>CAPM model </a:t>
            </a:r>
            <a:r>
              <a:rPr lang="es" dirty="0">
                <a:solidFill>
                  <a:schemeClr val="dk1"/>
                </a:solidFill>
              </a:rPr>
              <a:t>to estimate the expected stock returns, where we use the S&amp;P 500 index as the market index.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We estimate </a:t>
            </a:r>
            <a:r>
              <a:rPr lang="el-GR" sz="1050" b="1" u="sng" dirty="0">
                <a:solidFill>
                  <a:schemeClr val="dk1"/>
                </a:solidFill>
              </a:rPr>
              <a:t>α</a:t>
            </a:r>
            <a:r>
              <a:rPr lang="es" sz="1050" b="1" u="sng" dirty="0">
                <a:solidFill>
                  <a:schemeClr val="dk1"/>
                </a:solidFill>
              </a:rPr>
              <a:t> &amp; </a:t>
            </a:r>
            <a:r>
              <a:rPr lang="el-GR" altLang="zh-CN" sz="1050" b="1" u="sng" dirty="0">
                <a:solidFill>
                  <a:schemeClr val="dk1"/>
                </a:solidFill>
              </a:rPr>
              <a:t>β</a:t>
            </a:r>
            <a:r>
              <a:rPr lang="es" i="1" dirty="0">
                <a:solidFill>
                  <a:schemeClr val="dk1"/>
                </a:solidFill>
              </a:rPr>
              <a:t> </a:t>
            </a:r>
            <a:r>
              <a:rPr lang="es" dirty="0">
                <a:solidFill>
                  <a:schemeClr val="dk1"/>
                </a:solidFill>
              </a:rPr>
              <a:t>using the market index and individual stock prices during the lookback periods.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We use the estimated </a:t>
            </a:r>
            <a:r>
              <a:rPr lang="el-GR" altLang="zh-CN" sz="1000" dirty="0">
                <a:solidFill>
                  <a:schemeClr val="dk1"/>
                </a:solidFill>
              </a:rPr>
              <a:t>α</a:t>
            </a:r>
            <a:r>
              <a:rPr lang="es" altLang="zh-CN" sz="1000" dirty="0">
                <a:solidFill>
                  <a:schemeClr val="dk1"/>
                </a:solidFill>
              </a:rPr>
              <a:t> &amp; </a:t>
            </a:r>
            <a:r>
              <a:rPr lang="el-GR" altLang="zh-CN" sz="1000" dirty="0">
                <a:solidFill>
                  <a:schemeClr val="dk1"/>
                </a:solidFill>
              </a:rPr>
              <a:t>β</a:t>
            </a:r>
            <a:r>
              <a:rPr lang="es" altLang="zh-CN" i="1" dirty="0">
                <a:solidFill>
                  <a:schemeClr val="dk1"/>
                </a:solidFill>
              </a:rPr>
              <a:t> </a:t>
            </a:r>
            <a:r>
              <a:rPr lang="es" dirty="0">
                <a:solidFill>
                  <a:schemeClr val="dk1"/>
                </a:solidFill>
              </a:rPr>
              <a:t>to calculate </a:t>
            </a:r>
            <a:r>
              <a:rPr lang="es" sz="1050" b="1" u="sng" dirty="0">
                <a:solidFill>
                  <a:schemeClr val="dk1"/>
                </a:solidFill>
              </a:rPr>
              <a:t>individual expected stock prices</a:t>
            </a:r>
            <a:r>
              <a:rPr lang="es" dirty="0">
                <a:solidFill>
                  <a:schemeClr val="dk1"/>
                </a:solidFill>
              </a:rPr>
              <a:t> during the horizon periods.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The sum of difference between actual stock prices and the expected stock prices is the </a:t>
            </a:r>
            <a:r>
              <a:rPr lang="es" sz="1050" b="1" u="sng" dirty="0">
                <a:solidFill>
                  <a:schemeClr val="dk1"/>
                </a:solidFill>
              </a:rPr>
              <a:t>CAR</a:t>
            </a:r>
            <a:r>
              <a:rPr lang="es" dirty="0">
                <a:solidFill>
                  <a:schemeClr val="dk1"/>
                </a:solidFill>
              </a:rPr>
              <a:t>.  Formulas are: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A15AC336-78D7-FF83-CA4E-31EC26FDC7F1}"/>
              </a:ext>
            </a:extLst>
          </p:cNvPr>
          <p:cNvSpPr/>
          <p:nvPr/>
        </p:nvSpPr>
        <p:spPr>
          <a:xfrm>
            <a:off x="1872534" y="1425903"/>
            <a:ext cx="2078101" cy="54068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3F3F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N" sz="1200" dirty="0">
                <a:solidFill>
                  <a:srgbClr val="F3F3F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lookback periods</a:t>
            </a:r>
          </a:p>
          <a:p>
            <a:pPr algn="ctr"/>
            <a:r>
              <a:rPr lang="en-CN" sz="1200" dirty="0">
                <a:solidFill>
                  <a:srgbClr val="F3F3F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 year)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571D7A0D-9970-6880-D967-196FE94BE319}"/>
              </a:ext>
            </a:extLst>
          </p:cNvPr>
          <p:cNvSpPr/>
          <p:nvPr/>
        </p:nvSpPr>
        <p:spPr>
          <a:xfrm>
            <a:off x="1836754" y="2517619"/>
            <a:ext cx="2113882" cy="54068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</a:t>
            </a:r>
            <a:r>
              <a:rPr kumimoji="0" lang="en-CN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he gap periods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N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(1 month)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601656C4-46E8-98A2-1B34-C6FF3B868FAB}"/>
              </a:ext>
            </a:extLst>
          </p:cNvPr>
          <p:cNvSpPr/>
          <p:nvPr/>
        </p:nvSpPr>
        <p:spPr>
          <a:xfrm>
            <a:off x="1872534" y="3609335"/>
            <a:ext cx="2078101" cy="54068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3F3F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CN" sz="1200" dirty="0">
                <a:solidFill>
                  <a:srgbClr val="F3F3F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horizon periods</a:t>
            </a:r>
          </a:p>
          <a:p>
            <a:pPr algn="ctr"/>
            <a:r>
              <a:rPr lang="en-CN" sz="1200" dirty="0">
                <a:solidFill>
                  <a:srgbClr val="F3F3F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 years)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7B166D4-F114-7388-98D5-1D4CC402E8D7}"/>
              </a:ext>
            </a:extLst>
          </p:cNvPr>
          <p:cNvSpPr/>
          <p:nvPr/>
        </p:nvSpPr>
        <p:spPr>
          <a:xfrm>
            <a:off x="1464316" y="1710489"/>
            <a:ext cx="279083" cy="2250220"/>
          </a:xfrm>
          <a:prstGeom prst="leftBrace">
            <a:avLst>
              <a:gd name="adj1" fmla="val 8333"/>
              <a:gd name="adj2" fmla="val 49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N" sz="1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EE031-5A2F-99D7-6038-1DE09B591D37}"/>
              </a:ext>
            </a:extLst>
          </p:cNvPr>
          <p:cNvSpPr txBox="1"/>
          <p:nvPr/>
        </p:nvSpPr>
        <p:spPr>
          <a:xfrm>
            <a:off x="-165702" y="2604766"/>
            <a:ext cx="16300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Customized Sliding Window</a:t>
            </a:r>
          </a:p>
        </p:txBody>
      </p:sp>
      <p:sp>
        <p:nvSpPr>
          <p:cNvPr id="20" name="Google Shape;261;p39">
            <a:extLst>
              <a:ext uri="{FF2B5EF4-FFF2-40B4-BE49-F238E27FC236}">
                <a16:creationId xmlns:a16="http://schemas.microsoft.com/office/drawing/2014/main" id="{0D8C472B-B75A-3438-AB56-CDEB851B251E}"/>
              </a:ext>
            </a:extLst>
          </p:cNvPr>
          <p:cNvSpPr/>
          <p:nvPr/>
        </p:nvSpPr>
        <p:spPr>
          <a:xfrm>
            <a:off x="-343500" y="1039200"/>
            <a:ext cx="4513164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811A55-642A-F39F-6A79-F8E96ECE5619}"/>
                  </a:ext>
                </a:extLst>
              </p:cNvPr>
              <p:cNvSpPr/>
              <p:nvPr/>
            </p:nvSpPr>
            <p:spPr>
              <a:xfrm>
                <a:off x="3184176" y="3331291"/>
                <a:ext cx="4572000" cy="12053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𝑟</m:t>
                          </m:r>
                        </m:e>
                        <m:sub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𝑖</m:t>
                          </m:r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𝑡</m:t>
                          </m:r>
                        </m:sub>
                      </m:sSub>
                      <m:r>
                        <a:rPr kumimoji="0" lang="en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CN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α</m:t>
                      </m:r>
                      <m:r>
                        <a:rPr kumimoji="0" lang="en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CN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β</m:t>
                      </m:r>
                      <m:sSub>
                        <m:sSubPr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𝑟</m:t>
                          </m:r>
                        </m:e>
                        <m:sub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𝑚</m:t>
                          </m:r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𝑡</m:t>
                          </m:r>
                        </m:sub>
                      </m:sSub>
                      <m:r>
                        <a:rPr kumimoji="0" lang="en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CN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ϵ</m:t>
                          </m:r>
                        </m:e>
                        <m:sub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𝑖</m:t>
                          </m:r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, </m:t>
                          </m:r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N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N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𝑖</m:t>
                              </m:r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0" lang="en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CN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α</m:t>
                          </m:r>
                        </m:e>
                      </m:acc>
                      <m:r>
                        <a:rPr kumimoji="0" lang="en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CN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β</m:t>
                          </m:r>
                        </m:e>
                      </m:acc>
                      <m:sSub>
                        <m:sSubPr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𝑟</m:t>
                          </m:r>
                        </m:e>
                        <m:sub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𝑚</m:t>
                          </m:r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811A55-642A-F39F-6A79-F8E96ECE5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76" y="3331291"/>
                <a:ext cx="4572000" cy="1205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D4C69C-FAAE-FB58-F969-B4E169787F3C}"/>
                  </a:ext>
                </a:extLst>
              </p:cNvPr>
              <p:cNvSpPr/>
              <p:nvPr/>
            </p:nvSpPr>
            <p:spPr>
              <a:xfrm>
                <a:off x="6485160" y="3331291"/>
                <a:ext cx="2542032" cy="1142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𝑎</m:t>
                          </m:r>
                          <m:sSub>
                            <m:sSubPr>
                              <m:ctrlP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𝑖</m:t>
                              </m:r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0" lang="en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𝑟</m:t>
                          </m:r>
                        </m:e>
                        <m:sub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𝑖</m:t>
                          </m:r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𝑡</m:t>
                          </m:r>
                        </m:sub>
                      </m:sSub>
                      <m:r>
                        <a:rPr kumimoji="0" lang="en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𝑖</m:t>
                              </m:r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en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𝑐𝑎</m:t>
                          </m:r>
                          <m:sSub>
                            <m:sSubPr>
                              <m:ctrlP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0" lang="en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𝑖</m:t>
                          </m:r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  <a:sym typeface="Arial"/>
                            </a:rPr>
                            <m:t>h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CN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0" lang="en-CN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N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CN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𝑖</m:t>
                                  </m:r>
                                  <m:r>
                                    <a:rPr kumimoji="0" lang="en-CN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kumimoji="0" lang="en-CN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kumimoji="0" lang="en-C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D4C69C-FAAE-FB58-F969-B4E169787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160" y="3331291"/>
                <a:ext cx="2542032" cy="1142813"/>
              </a:xfrm>
              <a:prstGeom prst="rect">
                <a:avLst/>
              </a:prstGeom>
              <a:blipFill>
                <a:blip r:embed="rId3"/>
                <a:stretch>
                  <a:fillRect t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F04A2C19-EFDC-4EFD-A309-B0BABFB2C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E24E09-A305-4702-A6D9-D8AFD8371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0BA7B9D-EFBD-48AD-9B5F-8C264ACD2FE0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8;p39">
            <a:extLst>
              <a:ext uri="{FF2B5EF4-FFF2-40B4-BE49-F238E27FC236}">
                <a16:creationId xmlns:a16="http://schemas.microsoft.com/office/drawing/2014/main" id="{B54BEBA8-5D38-4108-9F0A-0F42C3477FD0}"/>
              </a:ext>
            </a:extLst>
          </p:cNvPr>
          <p:cNvSpPr txBox="1">
            <a:spLocks/>
          </p:cNvSpPr>
          <p:nvPr/>
        </p:nvSpPr>
        <p:spPr>
          <a:xfrm>
            <a:off x="723599" y="470625"/>
            <a:ext cx="163001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dirty="0"/>
              <a:t>Target Variable Construction</a:t>
            </a:r>
          </a:p>
        </p:txBody>
      </p:sp>
    </p:spTree>
    <p:extLst>
      <p:ext uri="{BB962C8B-B14F-4D97-AF65-F5344CB8AC3E}">
        <p14:creationId xmlns:p14="http://schemas.microsoft.com/office/powerpoint/2010/main" val="191475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1;p39">
            <a:extLst>
              <a:ext uri="{FF2B5EF4-FFF2-40B4-BE49-F238E27FC236}">
                <a16:creationId xmlns:a16="http://schemas.microsoft.com/office/drawing/2014/main" id="{D487BE1D-4498-16D8-F5F5-8A47A0CC4CA5}"/>
              </a:ext>
            </a:extLst>
          </p:cNvPr>
          <p:cNvSpPr/>
          <p:nvPr/>
        </p:nvSpPr>
        <p:spPr>
          <a:xfrm>
            <a:off x="-651450" y="1162371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EA42115-371D-FB34-A7DE-F275296BA7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843622"/>
              </p:ext>
            </p:extLst>
          </p:nvPr>
        </p:nvGraphicFramePr>
        <p:xfrm>
          <a:off x="-284314" y="158717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864F964-E869-F678-064E-E48902CCA2D1}"/>
              </a:ext>
            </a:extLst>
          </p:cNvPr>
          <p:cNvSpPr txBox="1"/>
          <p:nvPr/>
        </p:nvSpPr>
        <p:spPr>
          <a:xfrm>
            <a:off x="1039748" y="3825023"/>
            <a:ext cx="192387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Binary Y Distribution</a:t>
            </a:r>
          </a:p>
        </p:txBody>
      </p:sp>
      <p:sp>
        <p:nvSpPr>
          <p:cNvPr id="14" name="Google Shape;266;p39">
            <a:extLst>
              <a:ext uri="{FF2B5EF4-FFF2-40B4-BE49-F238E27FC236}">
                <a16:creationId xmlns:a16="http://schemas.microsoft.com/office/drawing/2014/main" id="{71E8A8C1-7B1F-045A-C1B9-E5157BB4CA82}"/>
              </a:ext>
            </a:extLst>
          </p:cNvPr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12F1-3B9A-FA76-841A-2031A34AE19D}"/>
              </a:ext>
            </a:extLst>
          </p:cNvPr>
          <p:cNvSpPr txBox="1"/>
          <p:nvPr/>
        </p:nvSpPr>
        <p:spPr>
          <a:xfrm>
            <a:off x="5993603" y="3320542"/>
            <a:ext cx="192387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CAR Summary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CDEB3D9F-296E-219E-4FA3-020F8477C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682840"/>
              </p:ext>
            </p:extLst>
          </p:nvPr>
        </p:nvGraphicFramePr>
        <p:xfrm>
          <a:off x="5150747" y="1067947"/>
          <a:ext cx="3609589" cy="2042160"/>
        </p:xfrm>
        <a:graphic>
          <a:graphicData uri="http://schemas.openxmlformats.org/drawingml/2006/table">
            <a:tbl>
              <a:tblPr firstRow="1" bandRow="1">
                <a:tableStyleId>{03C08EEB-BC4F-41D2-85DC-1D8B2F5CCA53}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618951298"/>
                    </a:ext>
                  </a:extLst>
                </a:gridCol>
                <a:gridCol w="1326702">
                  <a:extLst>
                    <a:ext uri="{9D8B030D-6E8A-4147-A177-3AD203B41FA5}">
                      <a16:colId xmlns:a16="http://schemas.microsoft.com/office/drawing/2014/main" val="3551770943"/>
                    </a:ext>
                  </a:extLst>
                </a:gridCol>
                <a:gridCol w="1406587">
                  <a:extLst>
                    <a:ext uri="{9D8B030D-6E8A-4147-A177-3AD203B41FA5}">
                      <a16:colId xmlns:a16="http://schemas.microsoft.com/office/drawing/2014/main" val="215697304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en-CN" b="1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Std.Dev</a:t>
                      </a:r>
                      <a:endParaRPr lang="en-CN" b="1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0114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CN" sz="1400" b="0" i="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/>
                        </a:rPr>
                        <a:t>Total Class</a:t>
                      </a:r>
                      <a:endParaRPr lang="en-CN" sz="1400" b="0" i="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0.193</a:t>
                      </a:r>
                      <a:endParaRPr lang="en-CN" b="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0.742</a:t>
                      </a:r>
                      <a:endParaRPr lang="en-CN" b="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41989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CN" sz="1400" b="0" i="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/>
                        </a:rPr>
                        <a:t>Class 0</a:t>
                      </a:r>
                      <a:endParaRPr lang="en-CN" sz="1400" b="0" i="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-0.130</a:t>
                      </a:r>
                      <a:endParaRPr lang="en-CN" b="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0.318</a:t>
                      </a:r>
                      <a:endParaRPr lang="en-CN" b="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32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CN" sz="1400" b="0" i="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/>
                        </a:rPr>
                        <a:t>Class 1</a:t>
                      </a:r>
                      <a:endParaRPr lang="en-CN" sz="1400" b="0" i="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0.323</a:t>
                      </a:r>
                      <a:endParaRPr lang="en-CN" b="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0.604</a:t>
                      </a:r>
                      <a:endParaRPr lang="en-CN" b="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491066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475625CE-82F5-4D28-8701-A4B37619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488F455-51AE-4940-B6C0-2ADEF9A6F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BA36FCF-7724-45BD-8AA3-D527850F2217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68;p39">
            <a:extLst>
              <a:ext uri="{FF2B5EF4-FFF2-40B4-BE49-F238E27FC236}">
                <a16:creationId xmlns:a16="http://schemas.microsoft.com/office/drawing/2014/main" id="{FAE3B8FF-DDC6-4B0F-B45C-7B3B20A0CA99}"/>
              </a:ext>
            </a:extLst>
          </p:cNvPr>
          <p:cNvSpPr txBox="1">
            <a:spLocks/>
          </p:cNvSpPr>
          <p:nvPr/>
        </p:nvSpPr>
        <p:spPr>
          <a:xfrm>
            <a:off x="723599" y="470625"/>
            <a:ext cx="163001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dirty="0"/>
              <a:t>Target Y Construction</a:t>
            </a:r>
          </a:p>
        </p:txBody>
      </p:sp>
    </p:spTree>
    <p:extLst>
      <p:ext uri="{BB962C8B-B14F-4D97-AF65-F5344CB8AC3E}">
        <p14:creationId xmlns:p14="http://schemas.microsoft.com/office/powerpoint/2010/main" val="106594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Feature Summary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CFE1C6-8A9F-A933-C4A2-260CCF855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445112"/>
              </p:ext>
            </p:extLst>
          </p:nvPr>
        </p:nvGraphicFramePr>
        <p:xfrm>
          <a:off x="935736" y="1220808"/>
          <a:ext cx="7272528" cy="3282226"/>
        </p:xfrm>
        <a:graphic>
          <a:graphicData uri="http://schemas.openxmlformats.org/drawingml/2006/table">
            <a:tbl>
              <a:tblPr firstRow="1" bandRow="1">
                <a:tableStyleId>{03C08EEB-BC4F-41D2-85DC-1D8B2F5CCA53}</a:tableStyleId>
              </a:tblPr>
              <a:tblGrid>
                <a:gridCol w="1356360">
                  <a:extLst>
                    <a:ext uri="{9D8B030D-6E8A-4147-A177-3AD203B41FA5}">
                      <a16:colId xmlns:a16="http://schemas.microsoft.com/office/drawing/2014/main" val="4192548606"/>
                    </a:ext>
                  </a:extLst>
                </a:gridCol>
                <a:gridCol w="2852928">
                  <a:extLst>
                    <a:ext uri="{9D8B030D-6E8A-4147-A177-3AD203B41FA5}">
                      <a16:colId xmlns:a16="http://schemas.microsoft.com/office/drawing/2014/main" val="2326352275"/>
                    </a:ext>
                  </a:extLst>
                </a:gridCol>
                <a:gridCol w="3063240">
                  <a:extLst>
                    <a:ext uri="{9D8B030D-6E8A-4147-A177-3AD203B41FA5}">
                      <a16:colId xmlns:a16="http://schemas.microsoft.com/office/drawing/2014/main" val="2155882164"/>
                    </a:ext>
                  </a:extLst>
                </a:gridCol>
              </a:tblGrid>
              <a:tr h="636372"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latin typeface="+mj-lt"/>
                        </a:rPr>
                        <a:t>Variable Name</a:t>
                      </a:r>
                      <a:endParaRPr lang="en-CN" b="1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latin typeface="+mj-lt"/>
                        </a:rPr>
                        <a:t>Raw Data</a:t>
                      </a:r>
                      <a:endParaRPr lang="en-CN" b="1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latin typeface="+mj-lt"/>
                        </a:rPr>
                        <a:t>Processed Data</a:t>
                      </a:r>
                      <a:endParaRPr lang="en-CN" b="1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134726"/>
                  </a:ext>
                </a:extLst>
              </a:tr>
              <a:tr h="396646">
                <a:tc>
                  <a:txBody>
                    <a:bodyPr/>
                    <a:lstStyle/>
                    <a:p>
                      <a:pPr algn="ctr"/>
                      <a:r>
                        <a:rPr lang="en-CN" sz="1200" b="0" dirty="0">
                          <a:latin typeface="+mj-lt"/>
                        </a:rPr>
                        <a:t>SIC Code</a:t>
                      </a:r>
                      <a:endParaRPr lang="en-CN" sz="12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3317</a:t>
                      </a:r>
                      <a:endParaRPr lang="en-CN" sz="10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[0,0,1,0,0,0,0,0]</a:t>
                      </a:r>
                      <a:endParaRPr lang="en-CN" sz="10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140769"/>
                  </a:ext>
                </a:extLst>
              </a:tr>
              <a:tr h="592721">
                <a:tc>
                  <a:txBody>
                    <a:bodyPr/>
                    <a:lstStyle/>
                    <a:p>
                      <a:pPr algn="ctr"/>
                      <a:r>
                        <a:rPr lang="en-CN" sz="1200" b="0" dirty="0">
                          <a:latin typeface="+mj-lt"/>
                        </a:rPr>
                        <a:t>Sample Risk Factor Texts</a:t>
                      </a:r>
                      <a:endParaRPr lang="en-CN" sz="12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cs typeface="Arial"/>
                          <a:sym typeface="Arial"/>
                        </a:rPr>
                        <a:t>A downturn in government spending related to public water transmission projects would adversely affect our business</a:t>
                      </a:r>
                      <a:endParaRPr lang="en-CN" sz="1000" b="0" i="0" u="none" strike="noStrike" cap="none" dirty="0">
                        <a:solidFill>
                          <a:srgbClr val="000000"/>
                        </a:solidFill>
                        <a:latin typeface="+mj-lt"/>
                        <a:ea typeface="Open Sans" panose="020B0606030504020204" pitchFamily="3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['downturn', 'govern', 'spend', '</a:t>
                      </a:r>
                      <a:r>
                        <a:rPr lang="en-US" sz="1000" b="0" dirty="0" err="1">
                          <a:latin typeface="+mj-lt"/>
                        </a:rPr>
                        <a:t>relat</a:t>
                      </a:r>
                      <a:r>
                        <a:rPr lang="en-US" sz="1000" b="0" dirty="0">
                          <a:latin typeface="+mj-lt"/>
                        </a:rPr>
                        <a:t>', 'public', '</a:t>
                      </a:r>
                      <a:r>
                        <a:rPr lang="en-US" sz="1000" b="0" dirty="0" err="1">
                          <a:latin typeface="+mj-lt"/>
                        </a:rPr>
                        <a:t>transmiss</a:t>
                      </a:r>
                      <a:r>
                        <a:rPr lang="en-US" sz="1000" b="0" dirty="0">
                          <a:latin typeface="+mj-lt"/>
                        </a:rPr>
                        <a:t>', 'project', '</a:t>
                      </a:r>
                      <a:r>
                        <a:rPr lang="en-US" sz="1000" b="0" dirty="0" err="1">
                          <a:latin typeface="+mj-lt"/>
                        </a:rPr>
                        <a:t>advers</a:t>
                      </a:r>
                      <a:r>
                        <a:rPr lang="en-US" sz="1000" b="0" dirty="0">
                          <a:latin typeface="+mj-lt"/>
                        </a:rPr>
                        <a:t>', 'affect', '</a:t>
                      </a:r>
                      <a:r>
                        <a:rPr lang="en-US" sz="1000" b="0" dirty="0" err="1">
                          <a:latin typeface="+mj-lt"/>
                        </a:rPr>
                        <a:t>busi</a:t>
                      </a:r>
                      <a:r>
                        <a:rPr lang="en-US" sz="1000" b="0" dirty="0">
                          <a:latin typeface="+mj-lt"/>
                        </a:rPr>
                        <a:t>']</a:t>
                      </a:r>
                      <a:endParaRPr lang="en-CN" sz="10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933982"/>
                  </a:ext>
                </a:extLst>
              </a:tr>
              <a:tr h="819252">
                <a:tc>
                  <a:txBody>
                    <a:bodyPr/>
                    <a:lstStyle/>
                    <a:p>
                      <a:pPr algn="ctr"/>
                      <a:r>
                        <a:rPr lang="en-CN" sz="1200" b="0" dirty="0">
                          <a:latin typeface="+mj-lt"/>
                        </a:rPr>
                        <a:t>Sample Item1.Business Texts</a:t>
                      </a:r>
                      <a:endParaRPr lang="en-CN" sz="12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Item 1.  Business We are a leading North American manufacturer of large-diameter, high-pressure steel pipeline systems for use in water infrastructure applications.</a:t>
                      </a:r>
                      <a:endParaRPr lang="en-CN" sz="10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['item', '</a:t>
                      </a:r>
                      <a:r>
                        <a:rPr lang="en-US" sz="1000" b="0" dirty="0" err="1">
                          <a:latin typeface="+mj-lt"/>
                        </a:rPr>
                        <a:t>busi</a:t>
                      </a:r>
                      <a:r>
                        <a:rPr lang="en-US" sz="1000" b="0" dirty="0">
                          <a:latin typeface="+mj-lt"/>
                        </a:rPr>
                        <a:t>', 'lead', '</a:t>
                      </a:r>
                      <a:r>
                        <a:rPr lang="en-US" sz="1000" b="0" dirty="0" err="1">
                          <a:latin typeface="+mj-lt"/>
                        </a:rPr>
                        <a:t>manufactur</a:t>
                      </a:r>
                      <a:r>
                        <a:rPr lang="en-US" sz="1000" b="0" dirty="0">
                          <a:latin typeface="+mj-lt"/>
                        </a:rPr>
                        <a:t>', '</a:t>
                      </a:r>
                      <a:r>
                        <a:rPr lang="en-US" sz="1000" b="0" dirty="0" err="1">
                          <a:latin typeface="+mj-lt"/>
                        </a:rPr>
                        <a:t>largediamet</a:t>
                      </a:r>
                      <a:r>
                        <a:rPr lang="en-US" sz="1000" b="0" dirty="0">
                          <a:latin typeface="+mj-lt"/>
                        </a:rPr>
                        <a:t>', '</a:t>
                      </a:r>
                      <a:r>
                        <a:rPr lang="en-US" sz="1000" b="0" dirty="0" err="1">
                          <a:latin typeface="+mj-lt"/>
                        </a:rPr>
                        <a:t>highpressur</a:t>
                      </a:r>
                      <a:r>
                        <a:rPr lang="en-US" sz="1000" b="0" dirty="0">
                          <a:latin typeface="+mj-lt"/>
                        </a:rPr>
                        <a:t>', '</a:t>
                      </a:r>
                      <a:r>
                        <a:rPr lang="en-US" sz="1000" b="0" dirty="0" err="1">
                          <a:latin typeface="+mj-lt"/>
                        </a:rPr>
                        <a:t>pipelin</a:t>
                      </a:r>
                      <a:r>
                        <a:rPr lang="en-US" sz="1000" b="0" dirty="0">
                          <a:latin typeface="+mj-lt"/>
                        </a:rPr>
                        <a:t>', 'system', 'use', '</a:t>
                      </a:r>
                      <a:r>
                        <a:rPr lang="en-US" sz="1000" b="0" dirty="0" err="1">
                          <a:latin typeface="+mj-lt"/>
                        </a:rPr>
                        <a:t>infrastructur</a:t>
                      </a:r>
                      <a:r>
                        <a:rPr lang="en-US" sz="1000" b="0" dirty="0">
                          <a:latin typeface="+mj-lt"/>
                        </a:rPr>
                        <a:t>', '</a:t>
                      </a:r>
                      <a:r>
                        <a:rPr lang="en-US" sz="1000" b="0" dirty="0" err="1">
                          <a:latin typeface="+mj-lt"/>
                        </a:rPr>
                        <a:t>applic</a:t>
                      </a:r>
                      <a:r>
                        <a:rPr lang="en-US" sz="1000" b="0" dirty="0">
                          <a:latin typeface="+mj-lt"/>
                        </a:rPr>
                        <a:t>']</a:t>
                      </a:r>
                      <a:endParaRPr lang="en-CN" sz="10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268285"/>
                  </a:ext>
                </a:extLst>
              </a:tr>
              <a:tr h="837235">
                <a:tc>
                  <a:txBody>
                    <a:bodyPr/>
                    <a:lstStyle/>
                    <a:p>
                      <a:pPr algn="ctr"/>
                      <a:r>
                        <a:rPr lang="en-CN" sz="1200" b="0" dirty="0">
                          <a:latin typeface="+mj-lt"/>
                        </a:rPr>
                        <a:t>Sample Item7.MD&amp;A Texts</a:t>
                      </a:r>
                      <a:endParaRPr lang="en-CN" sz="12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Table of Contents Item 7.  Management s Discussion and Analysis of Financial Condition and Results of Operations Forward-Looking Statements</a:t>
                      </a:r>
                      <a:endParaRPr lang="en-CN" sz="10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['</a:t>
                      </a:r>
                      <a:r>
                        <a:rPr lang="en-US" sz="1000" b="0" dirty="0" err="1">
                          <a:latin typeface="+mj-lt"/>
                        </a:rPr>
                        <a:t>tabl</a:t>
                      </a:r>
                      <a:r>
                        <a:rPr lang="en-US" sz="1000" b="0" dirty="0">
                          <a:latin typeface="+mj-lt"/>
                        </a:rPr>
                        <a:t>', 'content', 'item', '</a:t>
                      </a:r>
                      <a:r>
                        <a:rPr lang="en-US" sz="1000" b="0" dirty="0" err="1">
                          <a:latin typeface="+mj-lt"/>
                        </a:rPr>
                        <a:t>manag</a:t>
                      </a:r>
                      <a:r>
                        <a:rPr lang="en-US" sz="1000" b="0" dirty="0">
                          <a:latin typeface="+mj-lt"/>
                        </a:rPr>
                        <a:t>', 's', 'discuss', '</a:t>
                      </a:r>
                      <a:r>
                        <a:rPr lang="en-US" sz="1000" b="0" dirty="0" err="1">
                          <a:latin typeface="+mj-lt"/>
                        </a:rPr>
                        <a:t>analysi</a:t>
                      </a:r>
                      <a:r>
                        <a:rPr lang="en-US" sz="1000" b="0" dirty="0">
                          <a:latin typeface="+mj-lt"/>
                        </a:rPr>
                        <a:t>', '</a:t>
                      </a:r>
                      <a:r>
                        <a:rPr lang="en-US" sz="1000" b="0" dirty="0" err="1">
                          <a:latin typeface="+mj-lt"/>
                        </a:rPr>
                        <a:t>financi</a:t>
                      </a:r>
                      <a:r>
                        <a:rPr lang="en-US" sz="1000" b="0" dirty="0">
                          <a:latin typeface="+mj-lt"/>
                        </a:rPr>
                        <a:t>', '</a:t>
                      </a:r>
                      <a:r>
                        <a:rPr lang="en-US" sz="1000" b="0" dirty="0" err="1">
                          <a:latin typeface="+mj-lt"/>
                        </a:rPr>
                        <a:t>condit</a:t>
                      </a:r>
                      <a:r>
                        <a:rPr lang="en-US" sz="1000" b="0" dirty="0">
                          <a:latin typeface="+mj-lt"/>
                        </a:rPr>
                        <a:t>', 'result', '</a:t>
                      </a:r>
                      <a:r>
                        <a:rPr lang="en-US" sz="1000" b="0" dirty="0" err="1">
                          <a:latin typeface="+mj-lt"/>
                        </a:rPr>
                        <a:t>oper</a:t>
                      </a:r>
                      <a:r>
                        <a:rPr lang="en-US" sz="1000" b="0" dirty="0">
                          <a:latin typeface="+mj-lt"/>
                        </a:rPr>
                        <a:t>', '</a:t>
                      </a:r>
                      <a:r>
                        <a:rPr lang="en-US" sz="1000" b="0" dirty="0" err="1">
                          <a:latin typeface="+mj-lt"/>
                        </a:rPr>
                        <a:t>forwardlook</a:t>
                      </a:r>
                      <a:r>
                        <a:rPr lang="en-US" sz="1000" b="0" dirty="0">
                          <a:latin typeface="+mj-lt"/>
                        </a:rPr>
                        <a:t>', 'statement']</a:t>
                      </a:r>
                      <a:endParaRPr lang="en-CN" sz="1000" b="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2382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EE72DDA-9C3E-47FD-9181-37E9A96CF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98BAA4-627B-4B40-8BDF-2860DE56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4EAC562-0BB8-4BC5-B9CE-303FC2038A86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8;p39">
            <a:extLst>
              <a:ext uri="{FF2B5EF4-FFF2-40B4-BE49-F238E27FC236}">
                <a16:creationId xmlns:a16="http://schemas.microsoft.com/office/drawing/2014/main" id="{5ECF6D30-D841-45D6-904A-B9D3875A5D72}"/>
              </a:ext>
            </a:extLst>
          </p:cNvPr>
          <p:cNvSpPr txBox="1">
            <a:spLocks/>
          </p:cNvSpPr>
          <p:nvPr/>
        </p:nvSpPr>
        <p:spPr>
          <a:xfrm>
            <a:off x="723599" y="470625"/>
            <a:ext cx="163001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dirty="0"/>
              <a:t>Raw &amp; Processed Data</a:t>
            </a:r>
          </a:p>
        </p:txBody>
      </p:sp>
    </p:spTree>
    <p:extLst>
      <p:ext uri="{BB962C8B-B14F-4D97-AF65-F5344CB8AC3E}">
        <p14:creationId xmlns:p14="http://schemas.microsoft.com/office/powerpoint/2010/main" val="222791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Feature</a:t>
            </a:r>
            <a:br>
              <a:rPr lang="es" dirty="0">
                <a:solidFill>
                  <a:srgbClr val="F3F3F3"/>
                </a:solidFill>
              </a:rPr>
            </a:br>
            <a:r>
              <a:rPr lang="es" dirty="0">
                <a:solidFill>
                  <a:srgbClr val="F3F3F3"/>
                </a:solidFill>
              </a:rPr>
              <a:t>Engineering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69" name="Google Shape;669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05</a:t>
            </a:r>
            <a:endParaRPr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5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224;p36">
            <a:extLst>
              <a:ext uri="{FF2B5EF4-FFF2-40B4-BE49-F238E27FC236}">
                <a16:creationId xmlns:a16="http://schemas.microsoft.com/office/drawing/2014/main" id="{15F4F223-0203-40A3-BE59-A0C339CE5D8C}"/>
              </a:ext>
            </a:extLst>
          </p:cNvPr>
          <p:cNvSpPr txBox="1">
            <a:spLocks/>
          </p:cNvSpPr>
          <p:nvPr/>
        </p:nvSpPr>
        <p:spPr>
          <a:xfrm>
            <a:off x="723600" y="95831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Volatility Benchmark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2683BF6-B163-4372-ABE2-6804C28E6692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26;p36">
            <a:extLst>
              <a:ext uri="{FF2B5EF4-FFF2-40B4-BE49-F238E27FC236}">
                <a16:creationId xmlns:a16="http://schemas.microsoft.com/office/drawing/2014/main" id="{7FB60614-78A5-47E1-ACA1-C4CE73D2843F}"/>
              </a:ext>
            </a:extLst>
          </p:cNvPr>
          <p:cNvSpPr txBox="1">
            <a:spLocks/>
          </p:cNvSpPr>
          <p:nvPr/>
        </p:nvSpPr>
        <p:spPr>
          <a:xfrm>
            <a:off x="648699" y="2361618"/>
            <a:ext cx="2227134" cy="72562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“Kitchen Sink”</a:t>
            </a:r>
          </a:p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Combination Approach</a:t>
            </a:r>
          </a:p>
        </p:txBody>
      </p: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7D0402BE-EBFB-4EC5-BE50-7B8B247C88C4}"/>
              </a:ext>
            </a:extLst>
          </p:cNvPr>
          <p:cNvSpPr/>
          <p:nvPr/>
        </p:nvSpPr>
        <p:spPr>
          <a:xfrm rot="10800000">
            <a:off x="2875833" y="1426647"/>
            <a:ext cx="263314" cy="25955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Google Shape;226;p36">
            <a:extLst>
              <a:ext uri="{FF2B5EF4-FFF2-40B4-BE49-F238E27FC236}">
                <a16:creationId xmlns:a16="http://schemas.microsoft.com/office/drawing/2014/main" id="{7B462D13-E84C-40EE-B6B2-A113355B643A}"/>
              </a:ext>
            </a:extLst>
          </p:cNvPr>
          <p:cNvSpPr txBox="1">
            <a:spLocks/>
          </p:cNvSpPr>
          <p:nvPr/>
        </p:nvSpPr>
        <p:spPr>
          <a:xfrm>
            <a:off x="3271998" y="1236514"/>
            <a:ext cx="1985801" cy="380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WTI Crude Oil Futures</a:t>
            </a:r>
          </a:p>
        </p:txBody>
      </p:sp>
      <p:sp>
        <p:nvSpPr>
          <p:cNvPr id="30" name="Google Shape;226;p36">
            <a:extLst>
              <a:ext uri="{FF2B5EF4-FFF2-40B4-BE49-F238E27FC236}">
                <a16:creationId xmlns:a16="http://schemas.microsoft.com/office/drawing/2014/main" id="{380F4C5E-A200-412B-BCEA-9D7FCED43895}"/>
              </a:ext>
            </a:extLst>
          </p:cNvPr>
          <p:cNvSpPr txBox="1">
            <a:spLocks/>
          </p:cNvSpPr>
          <p:nvPr/>
        </p:nvSpPr>
        <p:spPr>
          <a:xfrm>
            <a:off x="3271999" y="2534295"/>
            <a:ext cx="1987200" cy="380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CBOE Volatility Index </a:t>
            </a:r>
          </a:p>
        </p:txBody>
      </p:sp>
      <p:sp>
        <p:nvSpPr>
          <p:cNvPr id="31" name="Google Shape;226;p36">
            <a:extLst>
              <a:ext uri="{FF2B5EF4-FFF2-40B4-BE49-F238E27FC236}">
                <a16:creationId xmlns:a16="http://schemas.microsoft.com/office/drawing/2014/main" id="{655E4187-5E2F-442F-9BF0-9687790EBE90}"/>
              </a:ext>
            </a:extLst>
          </p:cNvPr>
          <p:cNvSpPr txBox="1">
            <a:spLocks/>
          </p:cNvSpPr>
          <p:nvPr/>
        </p:nvSpPr>
        <p:spPr>
          <a:xfrm>
            <a:off x="3271998" y="3832076"/>
            <a:ext cx="1987200" cy="380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S&amp;P 500 Index</a:t>
            </a:r>
          </a:p>
        </p:txBody>
      </p:sp>
      <p:sp>
        <p:nvSpPr>
          <p:cNvPr id="32" name="右大括号 31">
            <a:extLst>
              <a:ext uri="{FF2B5EF4-FFF2-40B4-BE49-F238E27FC236}">
                <a16:creationId xmlns:a16="http://schemas.microsoft.com/office/drawing/2014/main" id="{117C859E-EC45-4F69-9406-7CD4709F8152}"/>
              </a:ext>
            </a:extLst>
          </p:cNvPr>
          <p:cNvSpPr/>
          <p:nvPr/>
        </p:nvSpPr>
        <p:spPr>
          <a:xfrm>
            <a:off x="5390650" y="1426647"/>
            <a:ext cx="263314" cy="25955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Google Shape;226;p36">
            <a:extLst>
              <a:ext uri="{FF2B5EF4-FFF2-40B4-BE49-F238E27FC236}">
                <a16:creationId xmlns:a16="http://schemas.microsoft.com/office/drawing/2014/main" id="{72BEA266-5F59-48B9-B4E6-6E4B7D5AD3F6}"/>
              </a:ext>
            </a:extLst>
          </p:cNvPr>
          <p:cNvSpPr txBox="1">
            <a:spLocks/>
          </p:cNvSpPr>
          <p:nvPr/>
        </p:nvSpPr>
        <p:spPr>
          <a:xfrm>
            <a:off x="6435013" y="2361618"/>
            <a:ext cx="2227134" cy="72562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Volatility</a:t>
            </a:r>
          </a:p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Benchmark</a:t>
            </a:r>
          </a:p>
        </p:txBody>
      </p:sp>
      <p:sp>
        <p:nvSpPr>
          <p:cNvPr id="34" name="Google Shape;226;p36">
            <a:extLst>
              <a:ext uri="{FF2B5EF4-FFF2-40B4-BE49-F238E27FC236}">
                <a16:creationId xmlns:a16="http://schemas.microsoft.com/office/drawing/2014/main" id="{AD1F811C-58AB-46B7-AA51-2FBD64F795DC}"/>
              </a:ext>
            </a:extLst>
          </p:cNvPr>
          <p:cNvSpPr txBox="1">
            <a:spLocks/>
          </p:cNvSpPr>
          <p:nvPr/>
        </p:nvSpPr>
        <p:spPr>
          <a:xfrm>
            <a:off x="3156303" y="1504676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CL=F</a:t>
            </a:r>
          </a:p>
        </p:txBody>
      </p:sp>
      <p:sp>
        <p:nvSpPr>
          <p:cNvPr id="35" name="Google Shape;226;p36">
            <a:extLst>
              <a:ext uri="{FF2B5EF4-FFF2-40B4-BE49-F238E27FC236}">
                <a16:creationId xmlns:a16="http://schemas.microsoft.com/office/drawing/2014/main" id="{E878293D-C694-4CBE-8119-55697B5269A7}"/>
              </a:ext>
            </a:extLst>
          </p:cNvPr>
          <p:cNvSpPr txBox="1">
            <a:spLocks/>
          </p:cNvSpPr>
          <p:nvPr/>
        </p:nvSpPr>
        <p:spPr>
          <a:xfrm>
            <a:off x="3139147" y="2785789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^VIX</a:t>
            </a:r>
          </a:p>
        </p:txBody>
      </p:sp>
      <p:sp>
        <p:nvSpPr>
          <p:cNvPr id="36" name="Google Shape;226;p36">
            <a:extLst>
              <a:ext uri="{FF2B5EF4-FFF2-40B4-BE49-F238E27FC236}">
                <a16:creationId xmlns:a16="http://schemas.microsoft.com/office/drawing/2014/main" id="{03DF0B92-ABC4-49D4-AC8A-B270E353602A}"/>
              </a:ext>
            </a:extLst>
          </p:cNvPr>
          <p:cNvSpPr txBox="1">
            <a:spLocks/>
          </p:cNvSpPr>
          <p:nvPr/>
        </p:nvSpPr>
        <p:spPr>
          <a:xfrm>
            <a:off x="3139146" y="4106982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^GSPC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A881D602-92CE-4382-AD0A-A3F6BD518AEC}"/>
              </a:ext>
            </a:extLst>
          </p:cNvPr>
          <p:cNvSpPr/>
          <p:nvPr/>
        </p:nvSpPr>
        <p:spPr>
          <a:xfrm>
            <a:off x="5688278" y="2667413"/>
            <a:ext cx="712522" cy="118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Google Shape;226;p36">
            <a:extLst>
              <a:ext uri="{FF2B5EF4-FFF2-40B4-BE49-F238E27FC236}">
                <a16:creationId xmlns:a16="http://schemas.microsoft.com/office/drawing/2014/main" id="{20417318-9B76-4D43-ABAD-990AF2EAFA80}"/>
              </a:ext>
            </a:extLst>
          </p:cNvPr>
          <p:cNvSpPr txBox="1">
            <a:spLocks/>
          </p:cNvSpPr>
          <p:nvPr/>
        </p:nvSpPr>
        <p:spPr>
          <a:xfrm>
            <a:off x="5364628" y="2195479"/>
            <a:ext cx="1280453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Statistical</a:t>
            </a:r>
          </a:p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Distance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98FAF6B-3712-49EE-8645-FD88D781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E90110-3D6E-4497-BFA8-E183C1B9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B2C7DBC-2842-454D-9781-2DEF5032AD72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68;p39">
            <a:extLst>
              <a:ext uri="{FF2B5EF4-FFF2-40B4-BE49-F238E27FC236}">
                <a16:creationId xmlns:a16="http://schemas.microsoft.com/office/drawing/2014/main" id="{21963CDB-8420-45D6-810C-D5B0AE89670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</a:rPr>
              <a:t>Feature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Construction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04D258-B64E-4972-ADD8-94190C3B84E4}"/>
              </a:ext>
            </a:extLst>
          </p:cNvPr>
          <p:cNvSpPr txBox="1"/>
          <p:nvPr/>
        </p:nvSpPr>
        <p:spPr>
          <a:xfrm>
            <a:off x="0" y="4650011"/>
            <a:ext cx="7244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X. D. J. K. </a:t>
            </a:r>
            <a:r>
              <a:rPr lang="en-US" altLang="zh-CN" sz="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Zhifeng</a:t>
            </a:r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Dai, </a:t>
            </a:r>
            <a:r>
              <a:rPr lang="en-US" altLang="zh-CN" sz="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Huiting</a:t>
            </a:r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Zhou, “Forecasting stock market volatility: A combination approach,” Discrete Dynamics in Nature and Society, p. 9, 2020.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R. F. Engle, E. Ghysels, and B. Sohn, “Stock market volatility and macroeconomic fundamentals,” Review of Economics and Statistics, vol. 95, no. 3, pp. 776–797, 2013.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C. Conrad and K. Loch, “Anticipating long term stock market volatility,” Journal of Applied Econometrics, vol. 30, no. 7, pp. 1090–1114, 2015.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3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224;p36">
            <a:extLst>
              <a:ext uri="{FF2B5EF4-FFF2-40B4-BE49-F238E27FC236}">
                <a16:creationId xmlns:a16="http://schemas.microsoft.com/office/drawing/2014/main" id="{15F4F223-0203-40A3-BE59-A0C339CE5D8C}"/>
              </a:ext>
            </a:extLst>
          </p:cNvPr>
          <p:cNvSpPr txBox="1">
            <a:spLocks/>
          </p:cNvSpPr>
          <p:nvPr/>
        </p:nvSpPr>
        <p:spPr>
          <a:xfrm>
            <a:off x="723600" y="95831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Volatility Benchmark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2683BF6-B163-4372-ABE2-6804C28E6692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479013D-E65E-4CAF-9A5E-E01B0B0D7EE6}"/>
                  </a:ext>
                </a:extLst>
              </p:cNvPr>
              <p:cNvSpPr txBox="1"/>
              <p:nvPr/>
            </p:nvSpPr>
            <p:spPr>
              <a:xfrm>
                <a:off x="3548298" y="362156"/>
                <a:ext cx="4809458" cy="605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500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500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𝐶𝐿𝐹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𝑉𝐼𝑋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479013D-E65E-4CAF-9A5E-E01B0B0D7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98" y="362156"/>
                <a:ext cx="4809458" cy="605422"/>
              </a:xfrm>
              <a:prstGeom prst="rect">
                <a:avLst/>
              </a:prstGeom>
              <a:blipFill>
                <a:blip r:embed="rId3"/>
                <a:stretch>
                  <a:fillRect l="-526" t="-112245" b="-175510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51FE4A3D-06D8-4B3B-8ABB-2076A7ED82C6}"/>
                  </a:ext>
                </a:extLst>
              </p:cNvPr>
              <p:cNvSpPr txBox="1"/>
              <p:nvPr/>
            </p:nvSpPr>
            <p:spPr>
              <a:xfrm>
                <a:off x="3548298" y="1212110"/>
                <a:ext cx="4823628" cy="605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500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500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𝐶𝐿𝐹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𝑉𝐼𝑋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51FE4A3D-06D8-4B3B-8ABB-2076A7ED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98" y="1212110"/>
                <a:ext cx="4823628" cy="605422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D718491-6A33-44D8-8787-EE1A1585144A}"/>
                  </a:ext>
                </a:extLst>
              </p:cNvPr>
              <p:cNvSpPr txBox="1"/>
              <p:nvPr/>
            </p:nvSpPr>
            <p:spPr>
              <a:xfrm>
                <a:off x="3888871" y="2276925"/>
                <a:ext cx="4142481" cy="236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500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𝐶𝐿𝐹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𝑉𝐼𝑋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D718491-6A33-44D8-8787-EE1A1585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71" y="2276925"/>
                <a:ext cx="4142481" cy="236155"/>
              </a:xfrm>
              <a:prstGeom prst="rect">
                <a:avLst/>
              </a:prstGeom>
              <a:blipFill>
                <a:blip r:embed="rId5"/>
                <a:stretch>
                  <a:fillRect l="-1031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8588913-730A-4FBB-B72D-A0A9A1283A74}"/>
                  </a:ext>
                </a:extLst>
              </p:cNvPr>
              <p:cNvSpPr txBox="1"/>
              <p:nvPr/>
            </p:nvSpPr>
            <p:spPr>
              <a:xfrm>
                <a:off x="3936706" y="3089366"/>
                <a:ext cx="4094646" cy="473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𝑉𝑜𝑙𝑎𝑡𝑖𝑙𝑖𝑡𝑦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𝐵𝑒𝑛𝑐h𝑚𝑎𝑟𝑘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𝐶𝐿𝐹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𝑉𝐼𝑋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8588913-730A-4FBB-B72D-A0A9A1283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06" y="3089366"/>
                <a:ext cx="4094646" cy="473206"/>
              </a:xfrm>
              <a:prstGeom prst="rect">
                <a:avLst/>
              </a:prstGeom>
              <a:blipFill>
                <a:blip r:embed="rId6"/>
                <a:stretch>
                  <a:fillRect l="-1043" t="-2597" b="-12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8BE5A8A7-398B-4E4B-B82A-429CA3E8A552}"/>
                  </a:ext>
                </a:extLst>
              </p:cNvPr>
              <p:cNvSpPr txBox="1"/>
              <p:nvPr/>
            </p:nvSpPr>
            <p:spPr>
              <a:xfrm>
                <a:off x="3936706" y="4025833"/>
                <a:ext cx="3590085" cy="445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𝑉𝑜𝑙𝑎𝑡𝑖𝑙𝑖𝑡𝑦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𝐵𝑒𝑛𝑐h𝑚𝑎𝑟𝑘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𝐶𝐿𝐹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𝑉𝐼𝑋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8BE5A8A7-398B-4E4B-B82A-429CA3E8A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06" y="4025833"/>
                <a:ext cx="3590085" cy="445443"/>
              </a:xfrm>
              <a:prstGeom prst="rect">
                <a:avLst/>
              </a:prstGeom>
              <a:blipFill>
                <a:blip r:embed="rId7"/>
                <a:stretch>
                  <a:fillRect l="-1188" t="-2740" b="-13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11B9473-7A03-45E1-B3AE-28580B4A2133}"/>
              </a:ext>
            </a:extLst>
          </p:cNvPr>
          <p:cNvCxnSpPr>
            <a:cxnSpLocks/>
          </p:cNvCxnSpPr>
          <p:nvPr/>
        </p:nvCxnSpPr>
        <p:spPr>
          <a:xfrm>
            <a:off x="4572000" y="788604"/>
            <a:ext cx="1624013" cy="6679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71A760F-9026-4FD2-B056-CDEAD48B8BDE}"/>
              </a:ext>
            </a:extLst>
          </p:cNvPr>
          <p:cNvCxnSpPr>
            <a:cxnSpLocks/>
          </p:cNvCxnSpPr>
          <p:nvPr/>
        </p:nvCxnSpPr>
        <p:spPr>
          <a:xfrm>
            <a:off x="5438775" y="852897"/>
            <a:ext cx="0" cy="55628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58B9C190-A244-46DD-8819-F00E9F2DF70C}"/>
              </a:ext>
            </a:extLst>
          </p:cNvPr>
          <p:cNvSpPr/>
          <p:nvPr/>
        </p:nvSpPr>
        <p:spPr>
          <a:xfrm rot="16200000">
            <a:off x="4670399" y="1057507"/>
            <a:ext cx="179447" cy="1824037"/>
          </a:xfrm>
          <a:prstGeom prst="leftBrace">
            <a:avLst>
              <a:gd name="adj1" fmla="val 8333"/>
              <a:gd name="adj2" fmla="val 26892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10BBA62-3F8F-4D0B-A1D4-2E2F67DD2150}"/>
              </a:ext>
            </a:extLst>
          </p:cNvPr>
          <p:cNvCxnSpPr>
            <a:cxnSpLocks/>
          </p:cNvCxnSpPr>
          <p:nvPr/>
        </p:nvCxnSpPr>
        <p:spPr>
          <a:xfrm>
            <a:off x="4919741" y="2601480"/>
            <a:ext cx="1064288" cy="858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85560A0-DBB2-438E-BA4D-444822ADFAAA}"/>
              </a:ext>
            </a:extLst>
          </p:cNvPr>
          <p:cNvCxnSpPr>
            <a:cxnSpLocks/>
          </p:cNvCxnSpPr>
          <p:nvPr/>
        </p:nvCxnSpPr>
        <p:spPr>
          <a:xfrm>
            <a:off x="6981825" y="2513080"/>
            <a:ext cx="0" cy="55628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D8BD0CF4-DB41-43E4-98BD-C9C1B7B45DF1}"/>
              </a:ext>
            </a:extLst>
          </p:cNvPr>
          <p:cNvSpPr/>
          <p:nvPr/>
        </p:nvSpPr>
        <p:spPr>
          <a:xfrm>
            <a:off x="7503257" y="2995613"/>
            <a:ext cx="582801" cy="390525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1B2C432D-44C1-4C4D-9EB0-0AB38AE61B7B}"/>
              </a:ext>
            </a:extLst>
          </p:cNvPr>
          <p:cNvSpPr/>
          <p:nvPr/>
        </p:nvSpPr>
        <p:spPr>
          <a:xfrm>
            <a:off x="6042667" y="3265800"/>
            <a:ext cx="1029646" cy="390525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B9615A8-D505-4A8B-B3FF-DFD402C9D294}"/>
              </a:ext>
            </a:extLst>
          </p:cNvPr>
          <p:cNvCxnSpPr>
            <a:cxnSpLocks/>
          </p:cNvCxnSpPr>
          <p:nvPr/>
        </p:nvCxnSpPr>
        <p:spPr>
          <a:xfrm flipH="1">
            <a:off x="6310313" y="3656325"/>
            <a:ext cx="223837" cy="67278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8506123-DFA9-464C-B06D-3D59A5402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90112"/>
              </p:ext>
            </p:extLst>
          </p:nvPr>
        </p:nvGraphicFramePr>
        <p:xfrm>
          <a:off x="218229" y="1589547"/>
          <a:ext cx="3209050" cy="2944247"/>
        </p:xfrm>
        <a:graphic>
          <a:graphicData uri="http://schemas.openxmlformats.org/drawingml/2006/table">
            <a:tbl>
              <a:tblPr>
                <a:tableStyleId>{03C08EEB-BC4F-41D2-85DC-1D8B2F5CCA53}</a:tableStyleId>
              </a:tblPr>
              <a:tblGrid>
                <a:gridCol w="641810">
                  <a:extLst>
                    <a:ext uri="{9D8B030D-6E8A-4147-A177-3AD203B41FA5}">
                      <a16:colId xmlns:a16="http://schemas.microsoft.com/office/drawing/2014/main" val="3556015976"/>
                    </a:ext>
                  </a:extLst>
                </a:gridCol>
                <a:gridCol w="641810">
                  <a:extLst>
                    <a:ext uri="{9D8B030D-6E8A-4147-A177-3AD203B41FA5}">
                      <a16:colId xmlns:a16="http://schemas.microsoft.com/office/drawing/2014/main" val="107262361"/>
                    </a:ext>
                  </a:extLst>
                </a:gridCol>
                <a:gridCol w="641810">
                  <a:extLst>
                    <a:ext uri="{9D8B030D-6E8A-4147-A177-3AD203B41FA5}">
                      <a16:colId xmlns:a16="http://schemas.microsoft.com/office/drawing/2014/main" val="1965827946"/>
                    </a:ext>
                  </a:extLst>
                </a:gridCol>
                <a:gridCol w="641810">
                  <a:extLst>
                    <a:ext uri="{9D8B030D-6E8A-4147-A177-3AD203B41FA5}">
                      <a16:colId xmlns:a16="http://schemas.microsoft.com/office/drawing/2014/main" val="802742043"/>
                    </a:ext>
                  </a:extLst>
                </a:gridCol>
                <a:gridCol w="641810">
                  <a:extLst>
                    <a:ext uri="{9D8B030D-6E8A-4147-A177-3AD203B41FA5}">
                      <a16:colId xmlns:a16="http://schemas.microsoft.com/office/drawing/2014/main" val="829407080"/>
                    </a:ext>
                  </a:extLst>
                </a:gridCol>
              </a:tblGrid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CL=F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^VIX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^GSPC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Volatility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9380084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2005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0.286447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0.07971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0.114262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0.031378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4365187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0.444805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0.079597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0.159729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0.062822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0606283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0.546119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0.298934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0.233175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0.147784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4601942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2008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0.120329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0.180493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358340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0.37467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0.947119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1.00E-06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9.91E-07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741674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0.666244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0.531263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0.084579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0.075963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8821427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0.923109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0.606933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0.140848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0.161627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799476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0.908416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0.311129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0.190078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0.173857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6427653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0.971571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0.146314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0.306193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0.256716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608359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0.887109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0.142945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0.433111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0.334596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784074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0.15503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0.259429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0.490384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0.152433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42640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0.066005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0.220052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0.505094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0.108364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9922643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0.189423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1.00E-06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0.661314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0.093951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1760439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0.42313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0.257376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0.792209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0.404328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1684949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0.291278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0.201151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0.865131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0.319512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831993"/>
                  </a:ext>
                </a:extLst>
              </a:tr>
              <a:tr h="1731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1.00E-06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0.839438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0.629579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7868299"/>
                  </a:ext>
                </a:extLst>
              </a:tr>
            </a:tbl>
          </a:graphicData>
        </a:graphic>
      </p:graphicFrame>
      <p:sp>
        <p:nvSpPr>
          <p:cNvPr id="85" name="Google Shape;226;p36">
            <a:extLst>
              <a:ext uri="{FF2B5EF4-FFF2-40B4-BE49-F238E27FC236}">
                <a16:creationId xmlns:a16="http://schemas.microsoft.com/office/drawing/2014/main" id="{1A09B0AF-56D9-4FD3-943C-5D71F60D9A61}"/>
              </a:ext>
            </a:extLst>
          </p:cNvPr>
          <p:cNvSpPr txBox="1">
            <a:spLocks/>
          </p:cNvSpPr>
          <p:nvPr/>
        </p:nvSpPr>
        <p:spPr>
          <a:xfrm>
            <a:off x="5087418" y="803228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Position exchange</a:t>
            </a:r>
          </a:p>
        </p:txBody>
      </p:sp>
      <p:sp>
        <p:nvSpPr>
          <p:cNvPr id="87" name="Google Shape;226;p36">
            <a:extLst>
              <a:ext uri="{FF2B5EF4-FFF2-40B4-BE49-F238E27FC236}">
                <a16:creationId xmlns:a16="http://schemas.microsoft.com/office/drawing/2014/main" id="{3C57C8B8-CEF5-4C25-B1E1-454240F1C0B8}"/>
              </a:ext>
            </a:extLst>
          </p:cNvPr>
          <p:cNvSpPr txBox="1">
            <a:spLocks/>
          </p:cNvSpPr>
          <p:nvPr/>
        </p:nvSpPr>
        <p:spPr>
          <a:xfrm>
            <a:off x="3689056" y="1833289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Merge</a:t>
            </a:r>
          </a:p>
        </p:txBody>
      </p:sp>
      <p:sp>
        <p:nvSpPr>
          <p:cNvPr id="88" name="Google Shape;226;p36">
            <a:extLst>
              <a:ext uri="{FF2B5EF4-FFF2-40B4-BE49-F238E27FC236}">
                <a16:creationId xmlns:a16="http://schemas.microsoft.com/office/drawing/2014/main" id="{9D3ACE1D-5CAC-4850-A5F1-7A0D4D38599D}"/>
              </a:ext>
            </a:extLst>
          </p:cNvPr>
          <p:cNvSpPr txBox="1">
            <a:spLocks/>
          </p:cNvSpPr>
          <p:nvPr/>
        </p:nvSpPr>
        <p:spPr>
          <a:xfrm>
            <a:off x="3503554" y="2632740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 denominator</a:t>
            </a:r>
          </a:p>
        </p:txBody>
      </p:sp>
      <p:sp>
        <p:nvSpPr>
          <p:cNvPr id="89" name="Google Shape;226;p36">
            <a:extLst>
              <a:ext uri="{FF2B5EF4-FFF2-40B4-BE49-F238E27FC236}">
                <a16:creationId xmlns:a16="http://schemas.microsoft.com/office/drawing/2014/main" id="{E1E038B3-3EF3-4771-9DDF-F960A66BBF54}"/>
              </a:ext>
            </a:extLst>
          </p:cNvPr>
          <p:cNvSpPr txBox="1">
            <a:spLocks/>
          </p:cNvSpPr>
          <p:nvPr/>
        </p:nvSpPr>
        <p:spPr>
          <a:xfrm>
            <a:off x="6487340" y="2515660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 numerator</a:t>
            </a:r>
          </a:p>
        </p:txBody>
      </p:sp>
      <p:sp>
        <p:nvSpPr>
          <p:cNvPr id="90" name="Google Shape;226;p36">
            <a:extLst>
              <a:ext uri="{FF2B5EF4-FFF2-40B4-BE49-F238E27FC236}">
                <a16:creationId xmlns:a16="http://schemas.microsoft.com/office/drawing/2014/main" id="{47BAFDF2-3C20-4A2F-A4B2-5E6083E32543}"/>
              </a:ext>
            </a:extLst>
          </p:cNvPr>
          <p:cNvSpPr txBox="1">
            <a:spLocks/>
          </p:cNvSpPr>
          <p:nvPr/>
        </p:nvSpPr>
        <p:spPr>
          <a:xfrm>
            <a:off x="5662814" y="3588762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Convert</a:t>
            </a:r>
          </a:p>
        </p:txBody>
      </p:sp>
      <p:sp>
        <p:nvSpPr>
          <p:cNvPr id="91" name="Google Shape;226;p36">
            <a:extLst>
              <a:ext uri="{FF2B5EF4-FFF2-40B4-BE49-F238E27FC236}">
                <a16:creationId xmlns:a16="http://schemas.microsoft.com/office/drawing/2014/main" id="{23049625-B3D1-46BB-8631-94F2E34F6453}"/>
              </a:ext>
            </a:extLst>
          </p:cNvPr>
          <p:cNvSpPr txBox="1">
            <a:spLocks/>
          </p:cNvSpPr>
          <p:nvPr/>
        </p:nvSpPr>
        <p:spPr>
          <a:xfrm>
            <a:off x="7813055" y="3973693"/>
            <a:ext cx="881724" cy="53343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Statistical</a:t>
            </a:r>
          </a:p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Distance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EFEAFF1-FF47-41E5-BD62-D4056EE1E9E0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7545409" y="4113973"/>
            <a:ext cx="267646" cy="12643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6BC9008-7E50-4B37-9A8C-4CEA1041788D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7545409" y="4240412"/>
            <a:ext cx="267646" cy="14028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331AEB1-0E3A-45E3-B7FD-30ED3750BBC1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68;p39">
            <a:extLst>
              <a:ext uri="{FF2B5EF4-FFF2-40B4-BE49-F238E27FC236}">
                <a16:creationId xmlns:a16="http://schemas.microsoft.com/office/drawing/2014/main" id="{8405F749-D50A-4FF9-9418-07FF5CA3C2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</a:rPr>
              <a:t>Feature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Construction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8CF844B-DC39-410D-8250-6EE6884461B0}"/>
              </a:ext>
            </a:extLst>
          </p:cNvPr>
          <p:cNvSpPr txBox="1"/>
          <p:nvPr/>
        </p:nvSpPr>
        <p:spPr>
          <a:xfrm>
            <a:off x="0" y="4650011"/>
            <a:ext cx="7244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X. D. J. K. </a:t>
            </a:r>
            <a:r>
              <a:rPr lang="en-US" altLang="zh-CN" sz="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Zhifeng</a:t>
            </a:r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Dai, </a:t>
            </a:r>
            <a:r>
              <a:rPr lang="en-US" altLang="zh-CN" sz="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Huiting</a:t>
            </a:r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Zhou, “Forecasting stock market volatility: A combination approach,” Discrete Dynamics in Nature and Society, p. 9, 2020.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R. F. Engle, E. Ghysels, and B. Sohn, “Stock market volatility and macroeconomic fundamentals,” Review of Economics and Statistics, vol. 95, no. 3, pp. 776–797, 2013.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C. Conrad and K. Loch, “Anticipating long term stock market volatility,” Journal of Applied Econometrics, vol. 30, no. 7, pp. 1090–1114, 2015.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E785CB1-2391-4CC6-9399-B45E81B32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D0EDDEB-3817-4925-831A-05B9E41C8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sp>
        <p:nvSpPr>
          <p:cNvPr id="34" name="Google Shape;226;p36">
            <a:extLst>
              <a:ext uri="{FF2B5EF4-FFF2-40B4-BE49-F238E27FC236}">
                <a16:creationId xmlns:a16="http://schemas.microsoft.com/office/drawing/2014/main" id="{45AAC52B-DFC8-4DCD-BA89-A673E116BF03}"/>
              </a:ext>
            </a:extLst>
          </p:cNvPr>
          <p:cNvSpPr txBox="1">
            <a:spLocks/>
          </p:cNvSpPr>
          <p:nvPr/>
        </p:nvSpPr>
        <p:spPr>
          <a:xfrm>
            <a:off x="4852369" y="4336442"/>
            <a:ext cx="1280453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Init: 0.3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" name="Google Shape;226;p36">
            <a:extLst>
              <a:ext uri="{FF2B5EF4-FFF2-40B4-BE49-F238E27FC236}">
                <a16:creationId xmlns:a16="http://schemas.microsoft.com/office/drawing/2014/main" id="{85A3D789-C445-46D4-9173-242D6CA00001}"/>
              </a:ext>
            </a:extLst>
          </p:cNvPr>
          <p:cNvSpPr txBox="1">
            <a:spLocks/>
          </p:cNvSpPr>
          <p:nvPr/>
        </p:nvSpPr>
        <p:spPr>
          <a:xfrm>
            <a:off x="5758375" y="4336442"/>
            <a:ext cx="1280453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Init: 0.4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" name="Google Shape;226;p36">
            <a:extLst>
              <a:ext uri="{FF2B5EF4-FFF2-40B4-BE49-F238E27FC236}">
                <a16:creationId xmlns:a16="http://schemas.microsoft.com/office/drawing/2014/main" id="{AF298518-EE13-41A2-B580-5E5747F45DAC}"/>
              </a:ext>
            </a:extLst>
          </p:cNvPr>
          <p:cNvSpPr txBox="1">
            <a:spLocks/>
          </p:cNvSpPr>
          <p:nvPr/>
        </p:nvSpPr>
        <p:spPr>
          <a:xfrm>
            <a:off x="6664380" y="4336442"/>
            <a:ext cx="1280453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Init: 0.3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912223C-D900-4125-AF43-AE13AE639248}"/>
              </a:ext>
            </a:extLst>
          </p:cNvPr>
          <p:cNvCxnSpPr>
            <a:cxnSpLocks/>
          </p:cNvCxnSpPr>
          <p:nvPr/>
        </p:nvCxnSpPr>
        <p:spPr>
          <a:xfrm flipH="1">
            <a:off x="5536086" y="4138858"/>
            <a:ext cx="447943" cy="3682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153E6E4-4260-4919-8639-963E8E764F40}"/>
              </a:ext>
            </a:extLst>
          </p:cNvPr>
          <p:cNvCxnSpPr>
            <a:cxnSpLocks/>
          </p:cNvCxnSpPr>
          <p:nvPr/>
        </p:nvCxnSpPr>
        <p:spPr>
          <a:xfrm>
            <a:off x="6981196" y="4158053"/>
            <a:ext cx="382251" cy="35573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59672A5-5E90-4ACB-B60E-26C4EE8DE7B0}"/>
              </a:ext>
            </a:extLst>
          </p:cNvPr>
          <p:cNvCxnSpPr>
            <a:cxnSpLocks/>
          </p:cNvCxnSpPr>
          <p:nvPr/>
        </p:nvCxnSpPr>
        <p:spPr>
          <a:xfrm>
            <a:off x="6342030" y="4409089"/>
            <a:ext cx="77056" cy="1390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57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E008BFA-9B6B-4880-885F-059A964DCA00}"/>
              </a:ext>
            </a:extLst>
          </p:cNvPr>
          <p:cNvGrpSpPr/>
          <p:nvPr/>
        </p:nvGrpSpPr>
        <p:grpSpPr>
          <a:xfrm>
            <a:off x="1370883" y="1584212"/>
            <a:ext cx="6402233" cy="2394888"/>
            <a:chOff x="1389816" y="1532364"/>
            <a:chExt cx="6402233" cy="2394888"/>
          </a:xfrm>
        </p:grpSpPr>
        <p:sp>
          <p:nvSpPr>
            <p:cNvPr id="19" name="Google Shape;226;p36">
              <a:extLst>
                <a:ext uri="{FF2B5EF4-FFF2-40B4-BE49-F238E27FC236}">
                  <a16:creationId xmlns:a16="http://schemas.microsoft.com/office/drawing/2014/main" id="{EAC1AC0E-CE24-40B6-931C-E8E525DE82F7}"/>
                </a:ext>
              </a:extLst>
            </p:cNvPr>
            <p:cNvSpPr txBox="1">
              <a:spLocks/>
            </p:cNvSpPr>
            <p:nvPr/>
          </p:nvSpPr>
          <p:spPr>
            <a:xfrm>
              <a:off x="2102876" y="3393814"/>
              <a:ext cx="2217189" cy="53343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Estimation Window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AE6B18A-77C3-44C7-AE91-B6D275B44819}"/>
                </a:ext>
              </a:extLst>
            </p:cNvPr>
            <p:cNvCxnSpPr>
              <a:cxnSpLocks/>
            </p:cNvCxnSpPr>
            <p:nvPr/>
          </p:nvCxnSpPr>
          <p:spPr>
            <a:xfrm>
              <a:off x="1389816" y="2993208"/>
              <a:ext cx="6234112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D3C15C3-9334-4FF9-B7A2-9CF06C797567}"/>
                </a:ext>
              </a:extLst>
            </p:cNvPr>
            <p:cNvCxnSpPr>
              <a:cxnSpLocks/>
            </p:cNvCxnSpPr>
            <p:nvPr/>
          </p:nvCxnSpPr>
          <p:spPr>
            <a:xfrm>
              <a:off x="1913691" y="2926533"/>
              <a:ext cx="0" cy="133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E630B17-C984-4BB6-AF2D-0C3E3D8A2CD0}"/>
                </a:ext>
              </a:extLst>
            </p:cNvPr>
            <p:cNvCxnSpPr>
              <a:cxnSpLocks/>
            </p:cNvCxnSpPr>
            <p:nvPr/>
          </p:nvCxnSpPr>
          <p:spPr>
            <a:xfrm>
              <a:off x="4509253" y="2926533"/>
              <a:ext cx="0" cy="133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61AF5CA-9D84-427A-9455-A61CCB691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90304" y="2926533"/>
              <a:ext cx="0" cy="133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B159634-A541-435F-8151-8ABDCA5FDB9D}"/>
                </a:ext>
              </a:extLst>
            </p:cNvPr>
            <p:cNvCxnSpPr>
              <a:cxnSpLocks/>
            </p:cNvCxnSpPr>
            <p:nvPr/>
          </p:nvCxnSpPr>
          <p:spPr>
            <a:xfrm>
              <a:off x="7009566" y="2926533"/>
              <a:ext cx="0" cy="133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8A329E1-E225-403E-8996-B32B6812A8B3}"/>
                </a:ext>
              </a:extLst>
            </p:cNvPr>
            <p:cNvCxnSpPr>
              <a:cxnSpLocks/>
            </p:cNvCxnSpPr>
            <p:nvPr/>
          </p:nvCxnSpPr>
          <p:spPr>
            <a:xfrm>
              <a:off x="6149935" y="2926533"/>
              <a:ext cx="0" cy="133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F4BC516-ED12-40AF-A80F-34AF9C85A5E9}"/>
                </a:ext>
              </a:extLst>
            </p:cNvPr>
            <p:cNvCxnSpPr>
              <a:cxnSpLocks/>
            </p:cNvCxnSpPr>
            <p:nvPr/>
          </p:nvCxnSpPr>
          <p:spPr>
            <a:xfrm>
              <a:off x="6380916" y="2926533"/>
              <a:ext cx="0" cy="133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6ED6D02D-62A8-4079-B344-2B549F0A4BF8}"/>
                </a:ext>
              </a:extLst>
            </p:cNvPr>
            <p:cNvSpPr/>
            <p:nvPr/>
          </p:nvSpPr>
          <p:spPr>
            <a:xfrm rot="5400000">
              <a:off x="3079814" y="1987635"/>
              <a:ext cx="263314" cy="259556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大括号 33">
              <a:extLst>
                <a:ext uri="{FF2B5EF4-FFF2-40B4-BE49-F238E27FC236}">
                  <a16:creationId xmlns:a16="http://schemas.microsoft.com/office/drawing/2014/main" id="{942B29A8-8B23-487A-81E9-2D74FB31BE04}"/>
                </a:ext>
              </a:extLst>
            </p:cNvPr>
            <p:cNvSpPr/>
            <p:nvPr/>
          </p:nvSpPr>
          <p:spPr>
            <a:xfrm rot="5400000">
              <a:off x="6018278" y="2425787"/>
              <a:ext cx="263315" cy="17192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Google Shape;226;p36">
              <a:extLst>
                <a:ext uri="{FF2B5EF4-FFF2-40B4-BE49-F238E27FC236}">
                  <a16:creationId xmlns:a16="http://schemas.microsoft.com/office/drawing/2014/main" id="{D5BFE7F8-8D75-46EC-B9AC-3919C2F8C665}"/>
                </a:ext>
              </a:extLst>
            </p:cNvPr>
            <p:cNvSpPr txBox="1">
              <a:spLocks/>
            </p:cNvSpPr>
            <p:nvPr/>
          </p:nvSpPr>
          <p:spPr>
            <a:xfrm>
              <a:off x="1605257" y="2495595"/>
              <a:ext cx="616865" cy="27822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T1</a:t>
              </a:r>
            </a:p>
          </p:txBody>
        </p:sp>
        <p:sp>
          <p:nvSpPr>
            <p:cNvPr id="36" name="Google Shape;226;p36">
              <a:extLst>
                <a:ext uri="{FF2B5EF4-FFF2-40B4-BE49-F238E27FC236}">
                  <a16:creationId xmlns:a16="http://schemas.microsoft.com/office/drawing/2014/main" id="{1CAA6200-E480-446F-A257-B918C3F07C23}"/>
                </a:ext>
              </a:extLst>
            </p:cNvPr>
            <p:cNvSpPr txBox="1">
              <a:spLocks/>
            </p:cNvSpPr>
            <p:nvPr/>
          </p:nvSpPr>
          <p:spPr>
            <a:xfrm>
              <a:off x="4198439" y="2495595"/>
              <a:ext cx="616865" cy="27822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T1</a:t>
              </a:r>
            </a:p>
          </p:txBody>
        </p:sp>
        <p:sp>
          <p:nvSpPr>
            <p:cNvPr id="37" name="Google Shape;226;p36">
              <a:extLst>
                <a:ext uri="{FF2B5EF4-FFF2-40B4-BE49-F238E27FC236}">
                  <a16:creationId xmlns:a16="http://schemas.microsoft.com/office/drawing/2014/main" id="{E5E61D50-BB70-4552-8A5B-44701E9015DB}"/>
                </a:ext>
              </a:extLst>
            </p:cNvPr>
            <p:cNvSpPr txBox="1">
              <a:spLocks/>
            </p:cNvSpPr>
            <p:nvPr/>
          </p:nvSpPr>
          <p:spPr>
            <a:xfrm>
              <a:off x="4981871" y="2495595"/>
              <a:ext cx="616865" cy="27822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t1</a:t>
              </a:r>
            </a:p>
          </p:txBody>
        </p:sp>
        <p:sp>
          <p:nvSpPr>
            <p:cNvPr id="38" name="Google Shape;226;p36">
              <a:extLst>
                <a:ext uri="{FF2B5EF4-FFF2-40B4-BE49-F238E27FC236}">
                  <a16:creationId xmlns:a16="http://schemas.microsoft.com/office/drawing/2014/main" id="{0C581326-6086-4463-9270-AC31B425966A}"/>
                </a:ext>
              </a:extLst>
            </p:cNvPr>
            <p:cNvSpPr txBox="1">
              <a:spLocks/>
            </p:cNvSpPr>
            <p:nvPr/>
          </p:nvSpPr>
          <p:spPr>
            <a:xfrm>
              <a:off x="6701133" y="2495595"/>
              <a:ext cx="616865" cy="27822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t2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6EAE24E-487F-41AF-9ADB-F395D099EA6F}"/>
                </a:ext>
              </a:extLst>
            </p:cNvPr>
            <p:cNvCxnSpPr>
              <a:cxnSpLocks/>
            </p:cNvCxnSpPr>
            <p:nvPr/>
          </p:nvCxnSpPr>
          <p:spPr>
            <a:xfrm>
              <a:off x="6380916" y="2455045"/>
              <a:ext cx="0" cy="40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226;p36">
              <a:extLst>
                <a:ext uri="{FF2B5EF4-FFF2-40B4-BE49-F238E27FC236}">
                  <a16:creationId xmlns:a16="http://schemas.microsoft.com/office/drawing/2014/main" id="{F5FAD20E-B9C5-4021-8D6B-E4D16B9EFEE5}"/>
                </a:ext>
              </a:extLst>
            </p:cNvPr>
            <p:cNvSpPr txBox="1">
              <a:spLocks/>
            </p:cNvSpPr>
            <p:nvPr/>
          </p:nvSpPr>
          <p:spPr>
            <a:xfrm>
              <a:off x="6072483" y="2150537"/>
              <a:ext cx="616865" cy="30395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t1’</a:t>
              </a:r>
            </a:p>
          </p:txBody>
        </p:sp>
        <p:sp>
          <p:nvSpPr>
            <p:cNvPr id="44" name="右大括号 43">
              <a:extLst>
                <a:ext uri="{FF2B5EF4-FFF2-40B4-BE49-F238E27FC236}">
                  <a16:creationId xmlns:a16="http://schemas.microsoft.com/office/drawing/2014/main" id="{A12BA65F-10E3-4E9E-9FC4-038FE0AA72BB}"/>
                </a:ext>
              </a:extLst>
            </p:cNvPr>
            <p:cNvSpPr/>
            <p:nvPr/>
          </p:nvSpPr>
          <p:spPr>
            <a:xfrm rot="16200000">
              <a:off x="6611265" y="1752684"/>
              <a:ext cx="156167" cy="62865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Google Shape;226;p36">
              <a:extLst>
                <a:ext uri="{FF2B5EF4-FFF2-40B4-BE49-F238E27FC236}">
                  <a16:creationId xmlns:a16="http://schemas.microsoft.com/office/drawing/2014/main" id="{3021A812-D642-45CA-A0BB-93333FEF54CC}"/>
                </a:ext>
              </a:extLst>
            </p:cNvPr>
            <p:cNvSpPr txBox="1">
              <a:spLocks/>
            </p:cNvSpPr>
            <p:nvPr/>
          </p:nvSpPr>
          <p:spPr>
            <a:xfrm>
              <a:off x="5041339" y="3393815"/>
              <a:ext cx="2217189" cy="53343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Event Observation Window</a:t>
              </a:r>
            </a:p>
          </p:txBody>
        </p:sp>
        <p:sp>
          <p:nvSpPr>
            <p:cNvPr id="46" name="Google Shape;226;p36">
              <a:extLst>
                <a:ext uri="{FF2B5EF4-FFF2-40B4-BE49-F238E27FC236}">
                  <a16:creationId xmlns:a16="http://schemas.microsoft.com/office/drawing/2014/main" id="{A034A0D4-D5DB-4648-A890-48223D6332C3}"/>
                </a:ext>
              </a:extLst>
            </p:cNvPr>
            <p:cNvSpPr txBox="1">
              <a:spLocks/>
            </p:cNvSpPr>
            <p:nvPr/>
          </p:nvSpPr>
          <p:spPr>
            <a:xfrm>
              <a:off x="5574860" y="1532364"/>
              <a:ext cx="2217189" cy="53343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Post-Event Window</a:t>
              </a:r>
            </a:p>
          </p:txBody>
        </p:sp>
        <p:sp>
          <p:nvSpPr>
            <p:cNvPr id="50" name="Google Shape;226;p36">
              <a:extLst>
                <a:ext uri="{FF2B5EF4-FFF2-40B4-BE49-F238E27FC236}">
                  <a16:creationId xmlns:a16="http://schemas.microsoft.com/office/drawing/2014/main" id="{4E2403ED-1CD1-4118-A931-CA56996F5505}"/>
                </a:ext>
              </a:extLst>
            </p:cNvPr>
            <p:cNvSpPr txBox="1">
              <a:spLocks/>
            </p:cNvSpPr>
            <p:nvPr/>
          </p:nvSpPr>
          <p:spPr>
            <a:xfrm>
              <a:off x="5841500" y="2462256"/>
              <a:ext cx="616865" cy="27822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Event</a:t>
              </a:r>
            </a:p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(t=0)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44722C46-5C82-484D-AF40-34048E31BF1A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149933" y="2740482"/>
              <a:ext cx="2" cy="18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CDF90F-2726-4534-9F9F-165BC27F3461}"/>
              </a:ext>
            </a:extLst>
          </p:cNvPr>
          <p:cNvCxnSpPr>
            <a:cxnSpLocks/>
          </p:cNvCxnSpPr>
          <p:nvPr/>
        </p:nvCxnSpPr>
        <p:spPr>
          <a:xfrm>
            <a:off x="1894756" y="3111731"/>
            <a:ext cx="0" cy="157339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C9AEC56-0DF2-4560-B558-33A6D37AB5C7}"/>
              </a:ext>
            </a:extLst>
          </p:cNvPr>
          <p:cNvCxnSpPr/>
          <p:nvPr/>
        </p:nvCxnSpPr>
        <p:spPr>
          <a:xfrm>
            <a:off x="4489478" y="3111731"/>
            <a:ext cx="0" cy="134243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B6DC14C-D9A7-4F77-B43E-E2D700E8BE91}"/>
              </a:ext>
            </a:extLst>
          </p:cNvPr>
          <p:cNvCxnSpPr/>
          <p:nvPr/>
        </p:nvCxnSpPr>
        <p:spPr>
          <a:xfrm>
            <a:off x="5271370" y="3111731"/>
            <a:ext cx="0" cy="134243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FE05F86-35E4-4F19-9E1C-90C4BEF0F5E0}"/>
              </a:ext>
            </a:extLst>
          </p:cNvPr>
          <p:cNvCxnSpPr>
            <a:cxnSpLocks/>
          </p:cNvCxnSpPr>
          <p:nvPr/>
        </p:nvCxnSpPr>
        <p:spPr>
          <a:xfrm>
            <a:off x="6984742" y="3111731"/>
            <a:ext cx="0" cy="157339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7050A69-ABA5-4B80-B995-EF0BDEFCDCA2}"/>
              </a:ext>
            </a:extLst>
          </p:cNvPr>
          <p:cNvCxnSpPr>
            <a:cxnSpLocks/>
          </p:cNvCxnSpPr>
          <p:nvPr/>
        </p:nvCxnSpPr>
        <p:spPr>
          <a:xfrm flipH="1">
            <a:off x="1894756" y="4685122"/>
            <a:ext cx="17816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BEF8FAC-A111-4AF5-BF26-1BC6B6EF2CC0}"/>
              </a:ext>
            </a:extLst>
          </p:cNvPr>
          <p:cNvCxnSpPr>
            <a:cxnSpLocks/>
          </p:cNvCxnSpPr>
          <p:nvPr/>
        </p:nvCxnSpPr>
        <p:spPr>
          <a:xfrm>
            <a:off x="5184742" y="4685122"/>
            <a:ext cx="1812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226;p36">
            <a:extLst>
              <a:ext uri="{FF2B5EF4-FFF2-40B4-BE49-F238E27FC236}">
                <a16:creationId xmlns:a16="http://schemas.microsoft.com/office/drawing/2014/main" id="{C0353992-6E8F-45CD-8450-FF8681EB037E}"/>
              </a:ext>
            </a:extLst>
          </p:cNvPr>
          <p:cNvSpPr txBox="1">
            <a:spLocks/>
          </p:cNvSpPr>
          <p:nvPr/>
        </p:nvSpPr>
        <p:spPr>
          <a:xfrm>
            <a:off x="3338738" y="4413349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252 trading days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93C85D4-CFEF-46B8-ADFA-923AD9D46EF0}"/>
              </a:ext>
            </a:extLst>
          </p:cNvPr>
          <p:cNvCxnSpPr>
            <a:cxnSpLocks/>
          </p:cNvCxnSpPr>
          <p:nvPr/>
        </p:nvCxnSpPr>
        <p:spPr>
          <a:xfrm>
            <a:off x="6664521" y="4454165"/>
            <a:ext cx="33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322A2F1-30BE-44F8-93D1-8DA7440DDA34}"/>
              </a:ext>
            </a:extLst>
          </p:cNvPr>
          <p:cNvCxnSpPr>
            <a:cxnSpLocks/>
          </p:cNvCxnSpPr>
          <p:nvPr/>
        </p:nvCxnSpPr>
        <p:spPr>
          <a:xfrm flipH="1">
            <a:off x="5271370" y="4443201"/>
            <a:ext cx="320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226;p36">
            <a:extLst>
              <a:ext uri="{FF2B5EF4-FFF2-40B4-BE49-F238E27FC236}">
                <a16:creationId xmlns:a16="http://schemas.microsoft.com/office/drawing/2014/main" id="{B837AAD9-4700-4872-A0A1-24A711DFB218}"/>
              </a:ext>
            </a:extLst>
          </p:cNvPr>
          <p:cNvSpPr txBox="1">
            <a:spLocks/>
          </p:cNvSpPr>
          <p:nvPr/>
        </p:nvSpPr>
        <p:spPr>
          <a:xfrm>
            <a:off x="5007061" y="4175816"/>
            <a:ext cx="2217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40 trading days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12B9B09-7C95-4959-9BC4-855EA64A08AA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F8646EA-0718-445F-89D8-41BBD5182F57}"/>
              </a:ext>
            </a:extLst>
          </p:cNvPr>
          <p:cNvGrpSpPr/>
          <p:nvPr/>
        </p:nvGrpSpPr>
        <p:grpSpPr>
          <a:xfrm>
            <a:off x="3044236" y="98395"/>
            <a:ext cx="4454268" cy="726178"/>
            <a:chOff x="2946900" y="678813"/>
            <a:chExt cx="4454268" cy="726178"/>
          </a:xfrm>
        </p:grpSpPr>
        <p:sp>
          <p:nvSpPr>
            <p:cNvPr id="81" name="Google Shape;226;p36">
              <a:extLst>
                <a:ext uri="{FF2B5EF4-FFF2-40B4-BE49-F238E27FC236}">
                  <a16:creationId xmlns:a16="http://schemas.microsoft.com/office/drawing/2014/main" id="{2D74E8B4-B72B-4E94-A6BC-EA84FA108CBE}"/>
                </a:ext>
              </a:extLst>
            </p:cNvPr>
            <p:cNvSpPr txBox="1">
              <a:spLocks/>
            </p:cNvSpPr>
            <p:nvPr/>
          </p:nvSpPr>
          <p:spPr>
            <a:xfrm>
              <a:off x="2946900" y="679370"/>
              <a:ext cx="2227134" cy="72562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Efficient Market Hypothesis</a:t>
              </a:r>
            </a:p>
          </p:txBody>
        </p:sp>
        <p:sp>
          <p:nvSpPr>
            <p:cNvPr id="82" name="Google Shape;226;p36">
              <a:extLst>
                <a:ext uri="{FF2B5EF4-FFF2-40B4-BE49-F238E27FC236}">
                  <a16:creationId xmlns:a16="http://schemas.microsoft.com/office/drawing/2014/main" id="{1D5F158C-57AF-4562-A98E-99EF2C154420}"/>
                </a:ext>
              </a:extLst>
            </p:cNvPr>
            <p:cNvSpPr txBox="1">
              <a:spLocks/>
            </p:cNvSpPr>
            <p:nvPr/>
          </p:nvSpPr>
          <p:spPr>
            <a:xfrm>
              <a:off x="5174034" y="678813"/>
              <a:ext cx="2227134" cy="72562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The Wisdom of Crowds</a:t>
              </a:r>
            </a:p>
          </p:txBody>
        </p:sp>
      </p:grpSp>
      <p:sp>
        <p:nvSpPr>
          <p:cNvPr id="86" name="Google Shape;226;p36">
            <a:extLst>
              <a:ext uri="{FF2B5EF4-FFF2-40B4-BE49-F238E27FC236}">
                <a16:creationId xmlns:a16="http://schemas.microsoft.com/office/drawing/2014/main" id="{01CDB7BE-43C6-4269-AC13-921A866E950F}"/>
              </a:ext>
            </a:extLst>
          </p:cNvPr>
          <p:cNvSpPr txBox="1">
            <a:spLocks/>
          </p:cNvSpPr>
          <p:nvPr/>
        </p:nvSpPr>
        <p:spPr>
          <a:xfrm>
            <a:off x="4657886" y="1209749"/>
            <a:ext cx="1226968" cy="380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Event Study</a:t>
            </a: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AC239B9E-9915-4CEA-A89F-95A7B1C735BC}"/>
              </a:ext>
            </a:extLst>
          </p:cNvPr>
          <p:cNvCxnSpPr>
            <a:stCxn id="81" idx="2"/>
            <a:endCxn id="86" idx="0"/>
          </p:cNvCxnSpPr>
          <p:nvPr/>
        </p:nvCxnSpPr>
        <p:spPr>
          <a:xfrm rot="16200000" flipH="1">
            <a:off x="4521998" y="460377"/>
            <a:ext cx="385176" cy="1113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0D422C58-7B63-4B58-98DF-C5FB16303399}"/>
              </a:ext>
            </a:extLst>
          </p:cNvPr>
          <p:cNvCxnSpPr>
            <a:stCxn id="82" idx="2"/>
            <a:endCxn id="86" idx="0"/>
          </p:cNvCxnSpPr>
          <p:nvPr/>
        </p:nvCxnSpPr>
        <p:spPr>
          <a:xfrm rot="5400000">
            <a:off x="5635288" y="460099"/>
            <a:ext cx="385733" cy="1113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94D75D45-2642-4C95-9A3C-D9947BE9C3A7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5884854" y="1399882"/>
            <a:ext cx="2596564" cy="3601212"/>
          </a:xfrm>
          <a:prstGeom prst="bentConnector2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AD8EE8BB-4B44-4C22-9395-FE98BBF10BF9}"/>
              </a:ext>
            </a:extLst>
          </p:cNvPr>
          <p:cNvCxnSpPr>
            <a:cxnSpLocks/>
            <a:stCxn id="86" idx="1"/>
          </p:cNvCxnSpPr>
          <p:nvPr/>
        </p:nvCxnSpPr>
        <p:spPr>
          <a:xfrm rot="10800000" flipV="1">
            <a:off x="972840" y="1399882"/>
            <a:ext cx="3685046" cy="3601212"/>
          </a:xfrm>
          <a:prstGeom prst="bentConnector2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224;p36">
            <a:extLst>
              <a:ext uri="{FF2B5EF4-FFF2-40B4-BE49-F238E27FC236}">
                <a16:creationId xmlns:a16="http://schemas.microsoft.com/office/drawing/2014/main" id="{6E3FF105-FE0E-4BFC-BA98-993E364A2409}"/>
              </a:ext>
            </a:extLst>
          </p:cNvPr>
          <p:cNvSpPr txBox="1">
            <a:spLocks/>
          </p:cNvSpPr>
          <p:nvPr/>
        </p:nvSpPr>
        <p:spPr>
          <a:xfrm>
            <a:off x="723600" y="95831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Market Reaction</a:t>
            </a:r>
          </a:p>
        </p:txBody>
      </p:sp>
      <p:sp>
        <p:nvSpPr>
          <p:cNvPr id="52" name="Google Shape;268;p39">
            <a:extLst>
              <a:ext uri="{FF2B5EF4-FFF2-40B4-BE49-F238E27FC236}">
                <a16:creationId xmlns:a16="http://schemas.microsoft.com/office/drawing/2014/main" id="{A74351D5-84FB-4DEA-AAED-916D671924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</a:rPr>
              <a:t>Feature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Construction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AA96F48-6C9B-4FF9-BA1C-F8F860395456}"/>
              </a:ext>
            </a:extLst>
          </p:cNvPr>
          <p:cNvSpPr txBox="1"/>
          <p:nvPr/>
        </p:nvSpPr>
        <p:spPr>
          <a:xfrm>
            <a:off x="-3669" y="4690231"/>
            <a:ext cx="8432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B. G.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Malkiel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“Efficient market hypothesis,” Finance, pp. 127–134, 1989.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S. D. S. Pu Liu and A. A. Syed, “Stock price reactions to the wall street journal’s securities recommendations,” The Journal of Financial and Quantitative Analysis, vol. 25, no. 3, p. 12, 1990.</a:t>
            </a:r>
            <a:b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J.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Surowiecki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“The wisdom of crowds,” p. 7, 2005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F1550CB-1D4C-41B1-8922-1A1AE57A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F3DC61-9861-4EC2-9C11-D637529A14B7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D91FEF21-CA39-49B4-82F7-5065C6C42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3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12B9B09-7C95-4959-9BC4-855EA64A08AA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F8646EA-0718-445F-89D8-41BBD5182F57}"/>
              </a:ext>
            </a:extLst>
          </p:cNvPr>
          <p:cNvGrpSpPr/>
          <p:nvPr/>
        </p:nvGrpSpPr>
        <p:grpSpPr>
          <a:xfrm>
            <a:off x="3044236" y="98395"/>
            <a:ext cx="4454268" cy="726178"/>
            <a:chOff x="2946900" y="678813"/>
            <a:chExt cx="4454268" cy="726178"/>
          </a:xfrm>
        </p:grpSpPr>
        <p:sp>
          <p:nvSpPr>
            <p:cNvPr id="81" name="Google Shape;226;p36">
              <a:extLst>
                <a:ext uri="{FF2B5EF4-FFF2-40B4-BE49-F238E27FC236}">
                  <a16:creationId xmlns:a16="http://schemas.microsoft.com/office/drawing/2014/main" id="{2D74E8B4-B72B-4E94-A6BC-EA84FA108CBE}"/>
                </a:ext>
              </a:extLst>
            </p:cNvPr>
            <p:cNvSpPr txBox="1">
              <a:spLocks/>
            </p:cNvSpPr>
            <p:nvPr/>
          </p:nvSpPr>
          <p:spPr>
            <a:xfrm>
              <a:off x="2946900" y="679370"/>
              <a:ext cx="2227134" cy="72562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Efficient Market Hypothesis</a:t>
              </a:r>
            </a:p>
          </p:txBody>
        </p:sp>
        <p:sp>
          <p:nvSpPr>
            <p:cNvPr id="82" name="Google Shape;226;p36">
              <a:extLst>
                <a:ext uri="{FF2B5EF4-FFF2-40B4-BE49-F238E27FC236}">
                  <a16:creationId xmlns:a16="http://schemas.microsoft.com/office/drawing/2014/main" id="{1D5F158C-57AF-4562-A98E-99EF2C154420}"/>
                </a:ext>
              </a:extLst>
            </p:cNvPr>
            <p:cNvSpPr txBox="1">
              <a:spLocks/>
            </p:cNvSpPr>
            <p:nvPr/>
          </p:nvSpPr>
          <p:spPr>
            <a:xfrm>
              <a:off x="5174034" y="678813"/>
              <a:ext cx="2227134" cy="72562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The Wisdom of Crowds</a:t>
              </a:r>
            </a:p>
          </p:txBody>
        </p:sp>
      </p:grpSp>
      <p:sp>
        <p:nvSpPr>
          <p:cNvPr id="86" name="Google Shape;226;p36">
            <a:extLst>
              <a:ext uri="{FF2B5EF4-FFF2-40B4-BE49-F238E27FC236}">
                <a16:creationId xmlns:a16="http://schemas.microsoft.com/office/drawing/2014/main" id="{01CDB7BE-43C6-4269-AC13-921A866E950F}"/>
              </a:ext>
            </a:extLst>
          </p:cNvPr>
          <p:cNvSpPr txBox="1">
            <a:spLocks/>
          </p:cNvSpPr>
          <p:nvPr/>
        </p:nvSpPr>
        <p:spPr>
          <a:xfrm>
            <a:off x="4657886" y="1209749"/>
            <a:ext cx="1226968" cy="380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Event Study</a:t>
            </a: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AC239B9E-9915-4CEA-A89F-95A7B1C735BC}"/>
              </a:ext>
            </a:extLst>
          </p:cNvPr>
          <p:cNvCxnSpPr>
            <a:stCxn id="81" idx="2"/>
            <a:endCxn id="86" idx="0"/>
          </p:cNvCxnSpPr>
          <p:nvPr/>
        </p:nvCxnSpPr>
        <p:spPr>
          <a:xfrm rot="16200000" flipH="1">
            <a:off x="4521998" y="460377"/>
            <a:ext cx="385176" cy="1113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0D422C58-7B63-4B58-98DF-C5FB16303399}"/>
              </a:ext>
            </a:extLst>
          </p:cNvPr>
          <p:cNvCxnSpPr>
            <a:stCxn id="82" idx="2"/>
            <a:endCxn id="86" idx="0"/>
          </p:cNvCxnSpPr>
          <p:nvPr/>
        </p:nvCxnSpPr>
        <p:spPr>
          <a:xfrm rot="5400000">
            <a:off x="5635288" y="460099"/>
            <a:ext cx="385733" cy="1113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94D75D45-2642-4C95-9A3C-D9947BE9C3A7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5884854" y="1399882"/>
            <a:ext cx="2596564" cy="3601212"/>
          </a:xfrm>
          <a:prstGeom prst="bentConnector2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AD8EE8BB-4B44-4C22-9395-FE98BBF10BF9}"/>
              </a:ext>
            </a:extLst>
          </p:cNvPr>
          <p:cNvCxnSpPr>
            <a:cxnSpLocks/>
            <a:stCxn id="86" idx="1"/>
          </p:cNvCxnSpPr>
          <p:nvPr/>
        </p:nvCxnSpPr>
        <p:spPr>
          <a:xfrm rot="10800000" flipV="1">
            <a:off x="972840" y="1399882"/>
            <a:ext cx="3685046" cy="3601212"/>
          </a:xfrm>
          <a:prstGeom prst="bentConnector2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8442D48-43C0-4787-B3B4-2BA2FC885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594886"/>
              </p:ext>
            </p:extLst>
          </p:nvPr>
        </p:nvGraphicFramePr>
        <p:xfrm>
          <a:off x="1315870" y="1734864"/>
          <a:ext cx="4486332" cy="2938008"/>
        </p:xfrm>
        <a:graphic>
          <a:graphicData uri="http://schemas.openxmlformats.org/drawingml/2006/table">
            <a:tbl>
              <a:tblPr firstRow="1" bandRow="1">
                <a:tableStyleId>{03C08EEB-BC4F-41D2-85DC-1D8B2F5CCA53}</a:tableStyleId>
              </a:tblPr>
              <a:tblGrid>
                <a:gridCol w="2243166">
                  <a:extLst>
                    <a:ext uri="{9D8B030D-6E8A-4147-A177-3AD203B41FA5}">
                      <a16:colId xmlns:a16="http://schemas.microsoft.com/office/drawing/2014/main" val="1892898756"/>
                    </a:ext>
                  </a:extLst>
                </a:gridCol>
                <a:gridCol w="2243166">
                  <a:extLst>
                    <a:ext uri="{9D8B030D-6E8A-4147-A177-3AD203B41FA5}">
                      <a16:colId xmlns:a16="http://schemas.microsoft.com/office/drawing/2014/main" val="132751833"/>
                    </a:ext>
                  </a:extLst>
                </a:gridCol>
              </a:tblGrid>
              <a:tr h="244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Event Type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Time Slot</a:t>
                      </a:r>
                      <a:endParaRPr lang="zh-CN" alt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774278"/>
                  </a:ext>
                </a:extLst>
              </a:tr>
              <a:tr h="24483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Around The Event</a:t>
                      </a:r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[-1,+1]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25730"/>
                  </a:ext>
                </a:extLst>
              </a:tr>
              <a:tr h="244834">
                <a:tc vMerge="1">
                  <a:txBody>
                    <a:bodyPr/>
                    <a:lstStyle/>
                    <a:p>
                      <a:pPr algn="ctr"/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[0,+1]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457767"/>
                  </a:ext>
                </a:extLst>
              </a:tr>
              <a:tr h="24483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Day-by-day</a:t>
                      </a:r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[-1]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295107"/>
                  </a:ext>
                </a:extLst>
              </a:tr>
              <a:tr h="244834">
                <a:tc vMerge="1">
                  <a:txBody>
                    <a:bodyPr/>
                    <a:lstStyle/>
                    <a:p>
                      <a:pPr algn="ctr"/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[0]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078135"/>
                  </a:ext>
                </a:extLst>
              </a:tr>
              <a:tr h="244834">
                <a:tc vMerge="1">
                  <a:txBody>
                    <a:bodyPr/>
                    <a:lstStyle/>
                    <a:p>
                      <a:pPr algn="ctr"/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[1]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523018"/>
                  </a:ext>
                </a:extLst>
              </a:tr>
              <a:tr h="24483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Post Event</a:t>
                      </a:r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000" b="0" dirty="0"/>
                        <a:t>[2,5]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779748"/>
                  </a:ext>
                </a:extLst>
              </a:tr>
              <a:tr h="244834">
                <a:tc vMerge="1">
                  <a:txBody>
                    <a:bodyPr/>
                    <a:lstStyle/>
                    <a:p>
                      <a:pPr algn="ctr"/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000" b="0" dirty="0"/>
                        <a:t>[2,10]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982026"/>
                  </a:ext>
                </a:extLst>
              </a:tr>
              <a:tr h="244834">
                <a:tc vMerge="1">
                  <a:txBody>
                    <a:bodyPr/>
                    <a:lstStyle/>
                    <a:p>
                      <a:pPr algn="ctr"/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[2,20]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83"/>
                  </a:ext>
                </a:extLst>
              </a:tr>
              <a:tr h="24483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Pre Event</a:t>
                      </a:r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[-5,-2]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758057"/>
                  </a:ext>
                </a:extLst>
              </a:tr>
              <a:tr h="244834">
                <a:tc vMerge="1">
                  <a:txBody>
                    <a:bodyPr/>
                    <a:lstStyle/>
                    <a:p>
                      <a:pPr algn="ctr"/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[-10,-2],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871264"/>
                  </a:ext>
                </a:extLst>
              </a:tr>
              <a:tr h="244834">
                <a:tc vMerge="1">
                  <a:txBody>
                    <a:bodyPr/>
                    <a:lstStyle/>
                    <a:p>
                      <a:pPr algn="ctr"/>
                      <a:endParaRPr lang="zh-CN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[-20,-2]</a:t>
                      </a:r>
                      <a:endParaRPr lang="zh-CN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071144"/>
                  </a:ext>
                </a:extLst>
              </a:tr>
            </a:tbl>
          </a:graphicData>
        </a:graphic>
      </p:graphicFrame>
      <p:sp>
        <p:nvSpPr>
          <p:cNvPr id="47" name="文本框 46">
            <a:extLst>
              <a:ext uri="{FF2B5EF4-FFF2-40B4-BE49-F238E27FC236}">
                <a16:creationId xmlns:a16="http://schemas.microsoft.com/office/drawing/2014/main" id="{552C727A-4F68-4EE3-8948-A44E9F52903A}"/>
              </a:ext>
            </a:extLst>
          </p:cNvPr>
          <p:cNvSpPr txBox="1"/>
          <p:nvPr/>
        </p:nvSpPr>
        <p:spPr>
          <a:xfrm>
            <a:off x="5627713" y="1734864"/>
            <a:ext cx="311084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Cumulative Abnormal Returns (CARs)</a:t>
            </a:r>
            <a:endParaRPr lang="zh-CN" altLang="en-US" sz="1200" b="1" dirty="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18C5941-1197-4E67-81E7-11B57267B58F}"/>
              </a:ext>
            </a:extLst>
          </p:cNvPr>
          <p:cNvSpPr txBox="1"/>
          <p:nvPr/>
        </p:nvSpPr>
        <p:spPr>
          <a:xfrm>
            <a:off x="5739942" y="2491850"/>
            <a:ext cx="128999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Positive</a:t>
            </a:r>
            <a:endParaRPr lang="zh-CN" altLang="en-US" sz="1200" b="1" dirty="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4556772-48C3-4637-86EE-5711B25EAA65}"/>
              </a:ext>
            </a:extLst>
          </p:cNvPr>
          <p:cNvSpPr txBox="1"/>
          <p:nvPr/>
        </p:nvSpPr>
        <p:spPr>
          <a:xfrm>
            <a:off x="7448568" y="2491849"/>
            <a:ext cx="128999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Negative</a:t>
            </a:r>
            <a:endParaRPr lang="zh-CN" altLang="en-US" sz="1200" b="1" dirty="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6877687-8222-49E7-A869-631BA7DD4EA0}"/>
              </a:ext>
            </a:extLst>
          </p:cNvPr>
          <p:cNvSpPr txBox="1"/>
          <p:nvPr/>
        </p:nvSpPr>
        <p:spPr>
          <a:xfrm>
            <a:off x="6538140" y="2491849"/>
            <a:ext cx="128999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Zero</a:t>
            </a:r>
            <a:endParaRPr lang="zh-CN" altLang="en-US" sz="1200" b="1" dirty="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E9230FE6-21C7-43E8-BC05-79CB0FE14635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rot="5400000">
            <a:off x="6544044" y="1852757"/>
            <a:ext cx="479987" cy="7981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CC7ECD9F-2114-4EDA-9E22-49469244D2AF}"/>
              </a:ext>
            </a:extLst>
          </p:cNvPr>
          <p:cNvCxnSpPr>
            <a:stCxn id="47" idx="2"/>
            <a:endCxn id="52" idx="0"/>
          </p:cNvCxnSpPr>
          <p:nvPr/>
        </p:nvCxnSpPr>
        <p:spPr>
          <a:xfrm rot="5400000">
            <a:off x="6943143" y="2251856"/>
            <a:ext cx="47998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7DEBF674-3558-4E85-A8CC-FDE819178DEC}"/>
              </a:ext>
            </a:extLst>
          </p:cNvPr>
          <p:cNvCxnSpPr>
            <a:stCxn id="47" idx="2"/>
            <a:endCxn id="49" idx="0"/>
          </p:cNvCxnSpPr>
          <p:nvPr/>
        </p:nvCxnSpPr>
        <p:spPr>
          <a:xfrm rot="16200000" flipH="1">
            <a:off x="7398356" y="1796642"/>
            <a:ext cx="479986" cy="9104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775ED528-EE92-4007-9824-B590A9EFA3E7}"/>
              </a:ext>
            </a:extLst>
          </p:cNvPr>
          <p:cNvSpPr txBox="1"/>
          <p:nvPr/>
        </p:nvSpPr>
        <p:spPr>
          <a:xfrm>
            <a:off x="6812908" y="3206214"/>
            <a:ext cx="815924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Counter</a:t>
            </a:r>
            <a:endParaRPr lang="zh-CN" altLang="en-US" sz="1200" b="1" dirty="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7C32A9A1-210E-4B56-8272-EB25CFBC8E50}"/>
              </a:ext>
            </a:extLst>
          </p:cNvPr>
          <p:cNvCxnSpPr>
            <a:cxnSpLocks/>
            <a:stCxn id="48" idx="2"/>
            <a:endCxn id="69" idx="1"/>
          </p:cNvCxnSpPr>
          <p:nvPr/>
        </p:nvCxnSpPr>
        <p:spPr>
          <a:xfrm rot="16200000" flipH="1">
            <a:off x="6310990" y="2842795"/>
            <a:ext cx="575865" cy="427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5D59FD0D-B6C5-440B-A00E-E37872DBA518}"/>
              </a:ext>
            </a:extLst>
          </p:cNvPr>
          <p:cNvCxnSpPr>
            <a:stCxn id="49" idx="2"/>
            <a:endCxn id="69" idx="3"/>
          </p:cNvCxnSpPr>
          <p:nvPr/>
        </p:nvCxnSpPr>
        <p:spPr>
          <a:xfrm rot="5400000">
            <a:off x="7573265" y="2824416"/>
            <a:ext cx="575866" cy="4647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E58CA38C-BAF5-429C-9698-A044946BF723}"/>
              </a:ext>
            </a:extLst>
          </p:cNvPr>
          <p:cNvSpPr txBox="1"/>
          <p:nvPr/>
        </p:nvSpPr>
        <p:spPr>
          <a:xfrm>
            <a:off x="6561675" y="4252328"/>
            <a:ext cx="131839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Independent Sample T-test</a:t>
            </a:r>
            <a:endParaRPr lang="zh-CN" altLang="en-US" sz="1200" b="1" dirty="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87521B0-6739-43CE-9DFC-459CC7FAE585}"/>
              </a:ext>
            </a:extLst>
          </p:cNvPr>
          <p:cNvCxnSpPr>
            <a:stCxn id="74" idx="0"/>
            <a:endCxn id="69" idx="2"/>
          </p:cNvCxnSpPr>
          <p:nvPr/>
        </p:nvCxnSpPr>
        <p:spPr>
          <a:xfrm flipV="1">
            <a:off x="7220870" y="3483213"/>
            <a:ext cx="0" cy="7691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8B973859-E540-40AB-A2D0-38C8507FD1E0}"/>
              </a:ext>
            </a:extLst>
          </p:cNvPr>
          <p:cNvSpPr txBox="1"/>
          <p:nvPr/>
        </p:nvSpPr>
        <p:spPr>
          <a:xfrm>
            <a:off x="6979154" y="3676461"/>
            <a:ext cx="131839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Proximate Effectiveness</a:t>
            </a:r>
            <a:endParaRPr lang="zh-CN" altLang="en-US" sz="1000" dirty="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85" name="Google Shape;224;p36">
            <a:extLst>
              <a:ext uri="{FF2B5EF4-FFF2-40B4-BE49-F238E27FC236}">
                <a16:creationId xmlns:a16="http://schemas.microsoft.com/office/drawing/2014/main" id="{9E9114A7-6FB7-4937-B9E1-F45178CAFF13}"/>
              </a:ext>
            </a:extLst>
          </p:cNvPr>
          <p:cNvSpPr txBox="1">
            <a:spLocks/>
          </p:cNvSpPr>
          <p:nvPr/>
        </p:nvSpPr>
        <p:spPr>
          <a:xfrm>
            <a:off x="723600" y="95831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Market Reaction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738B981-88B6-4367-901D-68CC449D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BC1D018-AC03-4D21-AE1C-BF74BD5AC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346E9C4-BE44-4C7F-969A-5675C611ADE5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68;p39">
            <a:extLst>
              <a:ext uri="{FF2B5EF4-FFF2-40B4-BE49-F238E27FC236}">
                <a16:creationId xmlns:a16="http://schemas.microsoft.com/office/drawing/2014/main" id="{26327D83-7625-4B7E-B938-6D0AC5AD1E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</a:rPr>
              <a:t>Feature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Construction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447356-1103-45E6-A92A-DA7577F8D1B8}"/>
              </a:ext>
            </a:extLst>
          </p:cNvPr>
          <p:cNvSpPr txBox="1"/>
          <p:nvPr/>
        </p:nvSpPr>
        <p:spPr>
          <a:xfrm>
            <a:off x="-3669" y="4690231"/>
            <a:ext cx="8432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B. G.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Malkiel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“Efficient market hypothesis,” Finance, pp. 127–134, 1989.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S. D. S. Pu Liu and A. A. Syed, “Stock price reactions to the wall street journal’s securities recommendations,” The Journal of Financial and Quantitative Analysis, vol. 25, no. 3, p. 12, 1990.</a:t>
            </a:r>
            <a:b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J.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Surowiecki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“The wisdom of crowds,” p. 7, 2005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224;p36">
            <a:extLst>
              <a:ext uri="{FF2B5EF4-FFF2-40B4-BE49-F238E27FC236}">
                <a16:creationId xmlns:a16="http://schemas.microsoft.com/office/drawing/2014/main" id="{15F4F223-0203-40A3-BE59-A0C339CE5D8C}"/>
              </a:ext>
            </a:extLst>
          </p:cNvPr>
          <p:cNvSpPr txBox="1">
            <a:spLocks/>
          </p:cNvSpPr>
          <p:nvPr/>
        </p:nvSpPr>
        <p:spPr>
          <a:xfrm>
            <a:off x="723600" y="95831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Dictionary-based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2683BF6-B163-4372-ABE2-6804C28E6692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大括号 31">
            <a:extLst>
              <a:ext uri="{FF2B5EF4-FFF2-40B4-BE49-F238E27FC236}">
                <a16:creationId xmlns:a16="http://schemas.microsoft.com/office/drawing/2014/main" id="{117C859E-EC45-4F69-9406-7CD4709F8152}"/>
              </a:ext>
            </a:extLst>
          </p:cNvPr>
          <p:cNvSpPr/>
          <p:nvPr/>
        </p:nvSpPr>
        <p:spPr>
          <a:xfrm>
            <a:off x="1452259" y="2190853"/>
            <a:ext cx="220094" cy="12364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DACFC6-00DB-4E65-9855-E306E0DF5A59}"/>
              </a:ext>
            </a:extLst>
          </p:cNvPr>
          <p:cNvGrpSpPr/>
          <p:nvPr/>
        </p:nvGrpSpPr>
        <p:grpSpPr>
          <a:xfrm>
            <a:off x="241856" y="2089244"/>
            <a:ext cx="1105249" cy="1451242"/>
            <a:chOff x="631052" y="1775737"/>
            <a:chExt cx="2227134" cy="1451242"/>
          </a:xfrm>
        </p:grpSpPr>
        <p:sp>
          <p:nvSpPr>
            <p:cNvPr id="26" name="Google Shape;226;p36">
              <a:extLst>
                <a:ext uri="{FF2B5EF4-FFF2-40B4-BE49-F238E27FC236}">
                  <a16:creationId xmlns:a16="http://schemas.microsoft.com/office/drawing/2014/main" id="{7FB60614-78A5-47E1-ACA1-C4CE73D2843F}"/>
                </a:ext>
              </a:extLst>
            </p:cNvPr>
            <p:cNvSpPr txBox="1">
              <a:spLocks/>
            </p:cNvSpPr>
            <p:nvPr/>
          </p:nvSpPr>
          <p:spPr>
            <a:xfrm>
              <a:off x="631052" y="1775737"/>
              <a:ext cx="2227134" cy="72562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Loughran &amp; McDonald</a:t>
              </a:r>
            </a:p>
          </p:txBody>
        </p:sp>
        <p:sp>
          <p:nvSpPr>
            <p:cNvPr id="33" name="Google Shape;226;p36">
              <a:extLst>
                <a:ext uri="{FF2B5EF4-FFF2-40B4-BE49-F238E27FC236}">
                  <a16:creationId xmlns:a16="http://schemas.microsoft.com/office/drawing/2014/main" id="{72BEA266-5F59-48B9-B4E6-6E4B7D5AD3F6}"/>
                </a:ext>
              </a:extLst>
            </p:cNvPr>
            <p:cNvSpPr txBox="1">
              <a:spLocks/>
            </p:cNvSpPr>
            <p:nvPr/>
          </p:nvSpPr>
          <p:spPr>
            <a:xfrm>
              <a:off x="631052" y="2501358"/>
              <a:ext cx="2227134" cy="72562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Harvard-IV</a:t>
              </a:r>
            </a:p>
          </p:txBody>
        </p:sp>
      </p:grpSp>
      <p:sp>
        <p:nvSpPr>
          <p:cNvPr id="2" name="箭头: 右 1">
            <a:extLst>
              <a:ext uri="{FF2B5EF4-FFF2-40B4-BE49-F238E27FC236}">
                <a16:creationId xmlns:a16="http://schemas.microsoft.com/office/drawing/2014/main" id="{A881D602-92CE-4382-AD0A-A3F6BD518AEC}"/>
              </a:ext>
            </a:extLst>
          </p:cNvPr>
          <p:cNvSpPr/>
          <p:nvPr/>
        </p:nvSpPr>
        <p:spPr>
          <a:xfrm>
            <a:off x="1794237" y="2749874"/>
            <a:ext cx="496525" cy="118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Google Shape;226;p36">
            <a:extLst>
              <a:ext uri="{FF2B5EF4-FFF2-40B4-BE49-F238E27FC236}">
                <a16:creationId xmlns:a16="http://schemas.microsoft.com/office/drawing/2014/main" id="{20417318-9B76-4D43-ABAD-990AF2EAFA80}"/>
              </a:ext>
            </a:extLst>
          </p:cNvPr>
          <p:cNvSpPr txBox="1">
            <a:spLocks/>
          </p:cNvSpPr>
          <p:nvPr/>
        </p:nvSpPr>
        <p:spPr>
          <a:xfrm>
            <a:off x="7523136" y="1459715"/>
            <a:ext cx="1280453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Lydia System Calculation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589DF9-8A22-4964-A419-5B366C283C0A}"/>
                  </a:ext>
                </a:extLst>
              </p:cNvPr>
              <p:cNvSpPr txBox="1"/>
              <p:nvPr/>
            </p:nvSpPr>
            <p:spPr>
              <a:xfrm>
                <a:off x="2384026" y="2724422"/>
                <a:ext cx="232856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𝑆𝑒𝑛𝑡𝑖𝑚𝑒𝑛𝑡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1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1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𝐻𝑎𝑟𝑣𝑎𝑟𝑑𝐼𝑉</m:t>
                      </m:r>
                    </m:oMath>
                  </m:oMathPara>
                </a14:m>
                <a:endParaRPr lang="en-US" altLang="zh-CN" sz="11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1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sz="1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589DF9-8A22-4964-A419-5B366C283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026" y="2724422"/>
                <a:ext cx="2328560" cy="338554"/>
              </a:xfrm>
              <a:prstGeom prst="rect">
                <a:avLst/>
              </a:prstGeom>
              <a:blipFill>
                <a:blip r:embed="rId3"/>
                <a:stretch>
                  <a:fillRect l="-2094" r="-209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18">
            <a:extLst>
              <a:ext uri="{FF2B5EF4-FFF2-40B4-BE49-F238E27FC236}">
                <a16:creationId xmlns:a16="http://schemas.microsoft.com/office/drawing/2014/main" id="{E1C1F7AC-5F92-4419-992D-EF2704065534}"/>
              </a:ext>
            </a:extLst>
          </p:cNvPr>
          <p:cNvSpPr/>
          <p:nvPr/>
        </p:nvSpPr>
        <p:spPr>
          <a:xfrm>
            <a:off x="4805850" y="2749872"/>
            <a:ext cx="496525" cy="118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237F6F-7AAF-445E-B82E-CE52BBF991C7}"/>
              </a:ext>
            </a:extLst>
          </p:cNvPr>
          <p:cNvGrpSpPr/>
          <p:nvPr/>
        </p:nvGrpSpPr>
        <p:grpSpPr>
          <a:xfrm>
            <a:off x="5424259" y="2089244"/>
            <a:ext cx="1626990" cy="1451242"/>
            <a:chOff x="631052" y="1775737"/>
            <a:chExt cx="2227134" cy="1451242"/>
          </a:xfrm>
        </p:grpSpPr>
        <p:sp>
          <p:nvSpPr>
            <p:cNvPr id="21" name="Google Shape;226;p36">
              <a:extLst>
                <a:ext uri="{FF2B5EF4-FFF2-40B4-BE49-F238E27FC236}">
                  <a16:creationId xmlns:a16="http://schemas.microsoft.com/office/drawing/2014/main" id="{9BCAD4DB-5B92-45AE-BAC7-09ACED095ADC}"/>
                </a:ext>
              </a:extLst>
            </p:cNvPr>
            <p:cNvSpPr txBox="1">
              <a:spLocks/>
            </p:cNvSpPr>
            <p:nvPr/>
          </p:nvSpPr>
          <p:spPr>
            <a:xfrm>
              <a:off x="631052" y="1775737"/>
              <a:ext cx="2227134" cy="72562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Positive</a:t>
              </a:r>
            </a:p>
          </p:txBody>
        </p:sp>
        <p:sp>
          <p:nvSpPr>
            <p:cNvPr id="22" name="Google Shape;226;p36">
              <a:extLst>
                <a:ext uri="{FF2B5EF4-FFF2-40B4-BE49-F238E27FC236}">
                  <a16:creationId xmlns:a16="http://schemas.microsoft.com/office/drawing/2014/main" id="{DAA92E34-EFEE-4506-9E23-F0BE649A0D84}"/>
                </a:ext>
              </a:extLst>
            </p:cNvPr>
            <p:cNvSpPr txBox="1">
              <a:spLocks/>
            </p:cNvSpPr>
            <p:nvPr/>
          </p:nvSpPr>
          <p:spPr>
            <a:xfrm>
              <a:off x="631052" y="2501358"/>
              <a:ext cx="2227134" cy="72562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Negative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850FE74-DBD1-4ECB-8482-72D3930EC12D}"/>
              </a:ext>
            </a:extLst>
          </p:cNvPr>
          <p:cNvGrpSpPr/>
          <p:nvPr/>
        </p:nvGrpSpPr>
        <p:grpSpPr>
          <a:xfrm>
            <a:off x="7349763" y="2089244"/>
            <a:ext cx="1627200" cy="1451242"/>
            <a:chOff x="631052" y="1775737"/>
            <a:chExt cx="2227134" cy="1451242"/>
          </a:xfrm>
        </p:grpSpPr>
        <p:sp>
          <p:nvSpPr>
            <p:cNvPr id="24" name="Google Shape;226;p36">
              <a:extLst>
                <a:ext uri="{FF2B5EF4-FFF2-40B4-BE49-F238E27FC236}">
                  <a16:creationId xmlns:a16="http://schemas.microsoft.com/office/drawing/2014/main" id="{E1D0928C-25AB-449A-83C8-2A7817EC7178}"/>
                </a:ext>
              </a:extLst>
            </p:cNvPr>
            <p:cNvSpPr txBox="1">
              <a:spLocks/>
            </p:cNvSpPr>
            <p:nvPr/>
          </p:nvSpPr>
          <p:spPr>
            <a:xfrm>
              <a:off x="631052" y="1775737"/>
              <a:ext cx="2227134" cy="72562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Polarity</a:t>
              </a:r>
            </a:p>
          </p:txBody>
        </p:sp>
        <p:sp>
          <p:nvSpPr>
            <p:cNvPr id="25" name="Google Shape;226;p36">
              <a:extLst>
                <a:ext uri="{FF2B5EF4-FFF2-40B4-BE49-F238E27FC236}">
                  <a16:creationId xmlns:a16="http://schemas.microsoft.com/office/drawing/2014/main" id="{DD293353-6D90-4B6C-BA92-B03ABC5402B1}"/>
                </a:ext>
              </a:extLst>
            </p:cNvPr>
            <p:cNvSpPr txBox="1">
              <a:spLocks/>
            </p:cNvSpPr>
            <p:nvPr/>
          </p:nvSpPr>
          <p:spPr>
            <a:xfrm>
              <a:off x="631052" y="2501358"/>
              <a:ext cx="2227134" cy="72562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Subjectivity</a:t>
              </a:r>
            </a:p>
          </p:txBody>
        </p:sp>
      </p:grpSp>
      <p:sp>
        <p:nvSpPr>
          <p:cNvPr id="27" name="Google Shape;226;p36">
            <a:extLst>
              <a:ext uri="{FF2B5EF4-FFF2-40B4-BE49-F238E27FC236}">
                <a16:creationId xmlns:a16="http://schemas.microsoft.com/office/drawing/2014/main" id="{D6EFAC65-FCA9-4ED5-BEDD-774FA0E82176}"/>
              </a:ext>
            </a:extLst>
          </p:cNvPr>
          <p:cNvSpPr txBox="1">
            <a:spLocks/>
          </p:cNvSpPr>
          <p:nvPr/>
        </p:nvSpPr>
        <p:spPr>
          <a:xfrm>
            <a:off x="6560280" y="2538786"/>
            <a:ext cx="1280453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+</a:t>
            </a:r>
          </a:p>
        </p:txBody>
      </p:sp>
      <p:sp>
        <p:nvSpPr>
          <p:cNvPr id="37" name="Google Shape;226;p36">
            <a:extLst>
              <a:ext uri="{FF2B5EF4-FFF2-40B4-BE49-F238E27FC236}">
                <a16:creationId xmlns:a16="http://schemas.microsoft.com/office/drawing/2014/main" id="{6349C3F6-1622-4A4B-9707-9A834FD4FD35}"/>
              </a:ext>
            </a:extLst>
          </p:cNvPr>
          <p:cNvSpPr txBox="1">
            <a:spLocks/>
          </p:cNvSpPr>
          <p:nvPr/>
        </p:nvSpPr>
        <p:spPr>
          <a:xfrm>
            <a:off x="2326411" y="2567758"/>
            <a:ext cx="2429412" cy="533437"/>
          </a:xfrm>
          <a:prstGeom prst="rect">
            <a:avLst/>
          </a:prstGeom>
          <a:ln>
            <a:solidFill>
              <a:srgbClr val="0070C0"/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" name="Google Shape;226;p36">
            <a:extLst>
              <a:ext uri="{FF2B5EF4-FFF2-40B4-BE49-F238E27FC236}">
                <a16:creationId xmlns:a16="http://schemas.microsoft.com/office/drawing/2014/main" id="{DE1186BA-39BF-4AA4-AFE8-6A361F4C0762}"/>
              </a:ext>
            </a:extLst>
          </p:cNvPr>
          <p:cNvSpPr txBox="1">
            <a:spLocks/>
          </p:cNvSpPr>
          <p:nvPr/>
        </p:nvSpPr>
        <p:spPr>
          <a:xfrm>
            <a:off x="2669211" y="2164526"/>
            <a:ext cx="175818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10-K Financial Filings 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BC5DDE5-85E3-4D25-9AB9-056B54FCFAA4}"/>
              </a:ext>
            </a:extLst>
          </p:cNvPr>
          <p:cNvCxnSpPr>
            <a:cxnSpLocks/>
          </p:cNvCxnSpPr>
          <p:nvPr/>
        </p:nvCxnSpPr>
        <p:spPr>
          <a:xfrm flipH="1">
            <a:off x="2752627" y="2893699"/>
            <a:ext cx="470430" cy="6107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4451187-9377-4674-B0A5-835AB4A570EC}"/>
              </a:ext>
            </a:extLst>
          </p:cNvPr>
          <p:cNvCxnSpPr>
            <a:cxnSpLocks/>
          </p:cNvCxnSpPr>
          <p:nvPr/>
        </p:nvCxnSpPr>
        <p:spPr>
          <a:xfrm>
            <a:off x="3848311" y="2893699"/>
            <a:ext cx="425162" cy="6107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226;p36">
            <a:extLst>
              <a:ext uri="{FF2B5EF4-FFF2-40B4-BE49-F238E27FC236}">
                <a16:creationId xmlns:a16="http://schemas.microsoft.com/office/drawing/2014/main" id="{6A610569-0BF6-4CED-8214-4DFC59626731}"/>
              </a:ext>
            </a:extLst>
          </p:cNvPr>
          <p:cNvSpPr txBox="1">
            <a:spLocks/>
          </p:cNvSpPr>
          <p:nvPr/>
        </p:nvSpPr>
        <p:spPr>
          <a:xfrm>
            <a:off x="2112400" y="3447789"/>
            <a:ext cx="1280453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Init: 0.9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" name="Google Shape;226;p36">
            <a:extLst>
              <a:ext uri="{FF2B5EF4-FFF2-40B4-BE49-F238E27FC236}">
                <a16:creationId xmlns:a16="http://schemas.microsoft.com/office/drawing/2014/main" id="{9ADCE520-FEDC-46D7-8ED9-F14522A5DC84}"/>
              </a:ext>
            </a:extLst>
          </p:cNvPr>
          <p:cNvSpPr txBox="1">
            <a:spLocks/>
          </p:cNvSpPr>
          <p:nvPr/>
        </p:nvSpPr>
        <p:spPr>
          <a:xfrm>
            <a:off x="3663104" y="3447898"/>
            <a:ext cx="1280453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Init: 0.1</a:t>
            </a:r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4052CF58-6188-4FC3-937B-3C40C0D5D1F1}"/>
              </a:ext>
            </a:extLst>
          </p:cNvPr>
          <p:cNvCxnSpPr>
            <a:cxnSpLocks/>
            <a:endCxn id="38" idx="1"/>
          </p:cNvCxnSpPr>
          <p:nvPr/>
        </p:nvCxnSpPr>
        <p:spPr>
          <a:xfrm rot="5400000" flipH="1" flipV="1">
            <a:off x="6370629" y="2643915"/>
            <a:ext cx="2069987" cy="235027"/>
          </a:xfrm>
          <a:prstGeom prst="bentConnector2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0578814D-CA4A-4417-93BE-69BEACD79AEC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V="1">
            <a:off x="7887966" y="2642057"/>
            <a:ext cx="2069986" cy="238739"/>
          </a:xfrm>
          <a:prstGeom prst="bentConnector2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EC17267-57D4-4D17-9DCA-C555C7F16A9C}"/>
              </a:ext>
            </a:extLst>
          </p:cNvPr>
          <p:cNvCxnSpPr>
            <a:cxnSpLocks/>
          </p:cNvCxnSpPr>
          <p:nvPr/>
        </p:nvCxnSpPr>
        <p:spPr>
          <a:xfrm>
            <a:off x="7288109" y="3796420"/>
            <a:ext cx="175422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226;p36">
            <a:extLst>
              <a:ext uri="{FF2B5EF4-FFF2-40B4-BE49-F238E27FC236}">
                <a16:creationId xmlns:a16="http://schemas.microsoft.com/office/drawing/2014/main" id="{5429A887-A4E2-4463-9265-6EEF7615DD4D}"/>
              </a:ext>
            </a:extLst>
          </p:cNvPr>
          <p:cNvSpPr txBox="1">
            <a:spLocks/>
          </p:cNvSpPr>
          <p:nvPr/>
        </p:nvSpPr>
        <p:spPr>
          <a:xfrm>
            <a:off x="6497186" y="878232"/>
            <a:ext cx="1280453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pysentiment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00405F67-46BB-43A3-9613-E59F0429C774}"/>
              </a:ext>
            </a:extLst>
          </p:cNvPr>
          <p:cNvCxnSpPr>
            <a:cxnSpLocks/>
            <a:endCxn id="61" idx="1"/>
          </p:cNvCxnSpPr>
          <p:nvPr/>
        </p:nvCxnSpPr>
        <p:spPr>
          <a:xfrm rot="5400000" flipH="1" flipV="1">
            <a:off x="4534687" y="1959053"/>
            <a:ext cx="2776600" cy="1148397"/>
          </a:xfrm>
          <a:prstGeom prst="bentConnector2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BB616F89-DB58-4E99-B80C-2CB33EC9B681}"/>
              </a:ext>
            </a:extLst>
          </p:cNvPr>
          <p:cNvCxnSpPr>
            <a:cxnSpLocks/>
            <a:endCxn id="61" idx="3"/>
          </p:cNvCxnSpPr>
          <p:nvPr/>
        </p:nvCxnSpPr>
        <p:spPr>
          <a:xfrm rot="16200000" flipV="1">
            <a:off x="7045946" y="1876644"/>
            <a:ext cx="2789730" cy="1326344"/>
          </a:xfrm>
          <a:prstGeom prst="bentConnector2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C39D5B2-500B-4AC5-A2D0-A4BE6D8162BA}"/>
              </a:ext>
            </a:extLst>
          </p:cNvPr>
          <p:cNvCxnSpPr>
            <a:cxnSpLocks/>
          </p:cNvCxnSpPr>
          <p:nvPr/>
        </p:nvCxnSpPr>
        <p:spPr>
          <a:xfrm flipV="1">
            <a:off x="5360644" y="3921552"/>
            <a:ext cx="3743340" cy="13129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2262D7E1-5F64-45DE-A06D-E8D8FD5F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558356C-B28C-48C9-934F-0EAD42505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E7CEE2A-CE2E-405A-8EF4-6B8126FF3E60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68;p39">
            <a:extLst>
              <a:ext uri="{FF2B5EF4-FFF2-40B4-BE49-F238E27FC236}">
                <a16:creationId xmlns:a16="http://schemas.microsoft.com/office/drawing/2014/main" id="{7C030EF1-21FB-48FD-99C6-63FB67F16F4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</a:rPr>
              <a:t>Feature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Construction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E83F0AE-548B-41A0-8BCB-4D21CDAE68C9}"/>
              </a:ext>
            </a:extLst>
          </p:cNvPr>
          <p:cNvSpPr txBox="1"/>
          <p:nvPr/>
        </p:nvSpPr>
        <p:spPr>
          <a:xfrm>
            <a:off x="0" y="4177486"/>
            <a:ext cx="84322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T. Loughran and B. McDonald, “Textual analysis in accounting and finance: A survey,” Journal of Accounting Research, vol. 54, no. 4, pp. 1187–1230, 2016.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H. X. . R. M. Garcia, D., “The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finance words,” Economics, p. 67, 2020. 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T. Loughran and B. McDonald, “The use of word lists in textual analysis,” Journal of Behavioral Finance, vol. 16, no. 1, pp. 1–11, 2015.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T. Loughran and B. McDonald, “When is a liability not a liability? textual analysis, dictionaries, and 10-ks,” The Journal of finance, vol. 66, no. 1, pp. 35–65, 2011.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H.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Zhichao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pysentiment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J. M.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Chenlo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D. E.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Losada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“An empirical study of sentence features for subjectivity and polarity classification,” Information Sciences, vol. 280, pp. 275–288, 2014.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Spinn3r, “Lydia/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textmap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system,” 2009.</a:t>
            </a:r>
          </a:p>
        </p:txBody>
      </p:sp>
    </p:spTree>
    <p:extLst>
      <p:ext uri="{BB962C8B-B14F-4D97-AF65-F5344CB8AC3E}">
        <p14:creationId xmlns:p14="http://schemas.microsoft.com/office/powerpoint/2010/main" val="56318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6974340" y="2202425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Target Variable</a:t>
            </a:r>
            <a:br>
              <a:rPr lang="es" dirty="0"/>
            </a:br>
            <a:r>
              <a:rPr lang="es" dirty="0"/>
              <a:t>Construction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T</a:t>
            </a:r>
            <a:r>
              <a:rPr lang="es" dirty="0"/>
              <a:t>able of Contents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2933170" y="219738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</a:t>
            </a:r>
            <a:br>
              <a:rPr lang="en-US" dirty="0"/>
            </a:b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3965788" y="2202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</a:t>
            </a:r>
            <a:br>
              <a:rPr lang="es" dirty="0"/>
            </a:br>
            <a:r>
              <a:rPr lang="es" dirty="0"/>
              <a:t>Summary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270523" y="377781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Feature</a:t>
            </a:r>
            <a:br>
              <a:rPr lang="es" dirty="0"/>
            </a:br>
            <a:r>
              <a:rPr lang="es" dirty="0"/>
              <a:t>Summary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279488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2099449" y="377781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</a:rPr>
              <a:t>Feature</a:t>
            </a:r>
            <a:br>
              <a:rPr lang="es" dirty="0">
                <a:solidFill>
                  <a:schemeClr val="dk1"/>
                </a:solidFill>
              </a:rPr>
            </a:br>
            <a:r>
              <a:rPr lang="es" dirty="0">
                <a:solidFill>
                  <a:schemeClr val="dk1"/>
                </a:solidFill>
              </a:rPr>
              <a:t>Engineering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2163684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4047879" y="3794394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Model</a:t>
            </a:r>
            <a:br>
              <a:rPr lang="es" dirty="0"/>
            </a:br>
            <a:r>
              <a:rPr lang="es" altLang="zh-CN" dirty="0"/>
              <a:t>&amp; </a:t>
            </a:r>
            <a:r>
              <a:rPr lang="es" dirty="0"/>
              <a:t>Result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4047880" y="321683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06</a:t>
            </a:r>
            <a:endParaRPr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18BEEAA-9799-456A-80FA-A1E5CEA0D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B411137-E001-4E6B-8DE4-FBD7D4F7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AFD987D-F735-40A8-AFE1-ADA5679F29C5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70;p30">
            <a:extLst>
              <a:ext uri="{FF2B5EF4-FFF2-40B4-BE49-F238E27FC236}">
                <a16:creationId xmlns:a16="http://schemas.microsoft.com/office/drawing/2014/main" id="{80542AA6-D497-424B-B005-275481ED4CF5}"/>
              </a:ext>
            </a:extLst>
          </p:cNvPr>
          <p:cNvSpPr txBox="1">
            <a:spLocks/>
          </p:cNvSpPr>
          <p:nvPr/>
        </p:nvSpPr>
        <p:spPr>
          <a:xfrm>
            <a:off x="5932075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07</a:t>
            </a:r>
          </a:p>
        </p:txBody>
      </p:sp>
      <p:sp>
        <p:nvSpPr>
          <p:cNvPr id="40" name="Google Shape;168;p30">
            <a:extLst>
              <a:ext uri="{FF2B5EF4-FFF2-40B4-BE49-F238E27FC236}">
                <a16:creationId xmlns:a16="http://schemas.microsoft.com/office/drawing/2014/main" id="{050852B0-E1E6-4177-ABE2-AB59FABFF99F}"/>
              </a:ext>
            </a:extLst>
          </p:cNvPr>
          <p:cNvSpPr txBox="1">
            <a:spLocks/>
          </p:cNvSpPr>
          <p:nvPr/>
        </p:nvSpPr>
        <p:spPr>
          <a:xfrm>
            <a:off x="5901943" y="3777811"/>
            <a:ext cx="96362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6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224;p36">
            <a:extLst>
              <a:ext uri="{FF2B5EF4-FFF2-40B4-BE49-F238E27FC236}">
                <a16:creationId xmlns:a16="http://schemas.microsoft.com/office/drawing/2014/main" id="{15F4F223-0203-40A3-BE59-A0C339CE5D8C}"/>
              </a:ext>
            </a:extLst>
          </p:cNvPr>
          <p:cNvSpPr txBox="1">
            <a:spLocks/>
          </p:cNvSpPr>
          <p:nvPr/>
        </p:nvSpPr>
        <p:spPr>
          <a:xfrm>
            <a:off x="723599" y="958315"/>
            <a:ext cx="2104441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Industrial Classification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2683BF6-B163-4372-ABE2-6804C28E6692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33262308-9C06-42A4-B53F-FD6ED14D1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27886"/>
              </p:ext>
            </p:extLst>
          </p:nvPr>
        </p:nvGraphicFramePr>
        <p:xfrm>
          <a:off x="2871886" y="596276"/>
          <a:ext cx="5589632" cy="3786799"/>
        </p:xfrm>
        <a:graphic>
          <a:graphicData uri="http://schemas.openxmlformats.org/drawingml/2006/table">
            <a:tbl>
              <a:tblPr firstRow="1" bandRow="1">
                <a:tableStyleId>{03C08EEB-BC4F-41D2-85DC-1D8B2F5CCA53}</a:tableStyleId>
              </a:tblPr>
              <a:tblGrid>
                <a:gridCol w="722662">
                  <a:extLst>
                    <a:ext uri="{9D8B030D-6E8A-4147-A177-3AD203B41FA5}">
                      <a16:colId xmlns:a16="http://schemas.microsoft.com/office/drawing/2014/main" val="705707346"/>
                    </a:ext>
                  </a:extLst>
                </a:gridCol>
                <a:gridCol w="803550">
                  <a:extLst>
                    <a:ext uri="{9D8B030D-6E8A-4147-A177-3AD203B41FA5}">
                      <a16:colId xmlns:a16="http://schemas.microsoft.com/office/drawing/2014/main" val="4185783807"/>
                    </a:ext>
                  </a:extLst>
                </a:gridCol>
                <a:gridCol w="3030500">
                  <a:extLst>
                    <a:ext uri="{9D8B030D-6E8A-4147-A177-3AD203B41FA5}">
                      <a16:colId xmlns:a16="http://schemas.microsoft.com/office/drawing/2014/main" val="4106223755"/>
                    </a:ext>
                  </a:extLst>
                </a:gridCol>
                <a:gridCol w="1032920">
                  <a:extLst>
                    <a:ext uri="{9D8B030D-6E8A-4147-A177-3AD203B41FA5}">
                      <a16:colId xmlns:a16="http://schemas.microsoft.com/office/drawing/2014/main" val="3052132163"/>
                    </a:ext>
                  </a:extLst>
                </a:gridCol>
              </a:tblGrid>
              <a:tr h="2456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i="0" dirty="0">
                          <a:effectLst/>
                          <a:latin typeface="+mj-lt"/>
                        </a:rPr>
                        <a:t>Division </a:t>
                      </a:r>
                      <a:endParaRPr lang="zh-CN" altLang="en-US" sz="1000" b="1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+mj-lt"/>
                        </a:rPr>
                        <a:t>Code</a:t>
                      </a:r>
                      <a:endParaRPr lang="zh-CN" altLang="en-US" sz="1000" b="1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latin typeface="+mj-lt"/>
                        </a:rPr>
                        <a:t>Industry Title</a:t>
                      </a:r>
                      <a:endParaRPr lang="zh-CN" altLang="en-US" sz="1000" b="1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1" dirty="0">
                          <a:latin typeface="+mj-lt"/>
                        </a:rPr>
                        <a:t>Count</a:t>
                      </a:r>
                      <a:endParaRPr lang="zh-CN" altLang="en-US" sz="1000" b="1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1075703987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A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01-09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Agriculture, Forestry, And Fishing 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0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2083205116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B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10-14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Mining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7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2613619770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C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15-17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Construction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8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539378207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D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20-39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Manufacturing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216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1558773820"/>
                  </a:ext>
                </a:extLst>
              </a:tr>
              <a:tr h="404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E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40-49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Transportation, Communications, Electric, Gas, And Sanitary Services 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29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1057230146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F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50-51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Wholesale Trade 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14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3230376568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G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52-59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Retail Trade 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26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3107727519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H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60-67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Finance, Insurance, And Real Estate 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90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2101326289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I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70-89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Services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77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2979909361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J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j-lt"/>
                        </a:rPr>
                        <a:t>90-99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Public Administration 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0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2273199169"/>
                  </a:ext>
                </a:extLst>
              </a:tr>
              <a:tr h="31365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effectLst/>
                          <a:latin typeface="+mj-lt"/>
                        </a:rPr>
                        <a:t>Non-classifiable Establishments 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>
                          <a:latin typeface="+mj-lt"/>
                        </a:rPr>
                        <a:t>0</a:t>
                      </a:r>
                      <a:endParaRPr lang="zh-CN" altLang="en-US" sz="1000" dirty="0">
                        <a:latin typeface="+mj-lt"/>
                      </a:endParaRPr>
                    </a:p>
                  </a:txBody>
                  <a:tcPr marL="86703" marR="86703" marT="43351" marB="43351" anchor="ctr"/>
                </a:tc>
                <a:extLst>
                  <a:ext uri="{0D108BD9-81ED-4DB2-BD59-A6C34878D82A}">
                    <a16:rowId xmlns:a16="http://schemas.microsoft.com/office/drawing/2014/main" val="641382085"/>
                  </a:ext>
                </a:extLst>
              </a:tr>
            </a:tbl>
          </a:graphicData>
        </a:graphic>
      </p:graphicFrame>
      <p:sp>
        <p:nvSpPr>
          <p:cNvPr id="34" name="Google Shape;226;p36">
            <a:extLst>
              <a:ext uri="{FF2B5EF4-FFF2-40B4-BE49-F238E27FC236}">
                <a16:creationId xmlns:a16="http://schemas.microsoft.com/office/drawing/2014/main" id="{07F1EE94-4F30-41A3-9A69-E3FC66924E95}"/>
              </a:ext>
            </a:extLst>
          </p:cNvPr>
          <p:cNvSpPr txBox="1">
            <a:spLocks/>
          </p:cNvSpPr>
          <p:nvPr/>
        </p:nvSpPr>
        <p:spPr>
          <a:xfrm>
            <a:off x="156001" y="1823986"/>
            <a:ext cx="2573059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6029: COMMERCIAL BANKS, NEC 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EB855921-205E-449C-A9F1-2E9DE6A4C65F}"/>
              </a:ext>
            </a:extLst>
          </p:cNvPr>
          <p:cNvSpPr/>
          <p:nvPr/>
        </p:nvSpPr>
        <p:spPr>
          <a:xfrm rot="5400000">
            <a:off x="368563" y="2110340"/>
            <a:ext cx="65570" cy="1965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Google Shape;226;p36">
            <a:extLst>
              <a:ext uri="{FF2B5EF4-FFF2-40B4-BE49-F238E27FC236}">
                <a16:creationId xmlns:a16="http://schemas.microsoft.com/office/drawing/2014/main" id="{321A0B40-7D57-4F2F-84D9-4A5963CB5BCB}"/>
              </a:ext>
            </a:extLst>
          </p:cNvPr>
          <p:cNvSpPr txBox="1">
            <a:spLocks/>
          </p:cNvSpPr>
          <p:nvPr/>
        </p:nvSpPr>
        <p:spPr>
          <a:xfrm>
            <a:off x="50939" y="2386223"/>
            <a:ext cx="2606511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The first 2-digit: Office of Finance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74A690BF-698B-4FE4-88CA-E80849775D4E}"/>
              </a:ext>
            </a:extLst>
          </p:cNvPr>
          <p:cNvSpPr/>
          <p:nvPr/>
        </p:nvSpPr>
        <p:spPr>
          <a:xfrm rot="5400000">
            <a:off x="298364" y="2366919"/>
            <a:ext cx="205968" cy="61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997595B7-5C44-4D03-AD69-35D6559CC7DE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1354195" y="2919660"/>
            <a:ext cx="1517690" cy="313734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F3F34A3-61E3-4918-9146-0A44BB13D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84B867-248F-40BE-9D7D-037DD7E1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2A399B4-B984-4421-88F8-AC7582125195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68;p39">
            <a:extLst>
              <a:ext uri="{FF2B5EF4-FFF2-40B4-BE49-F238E27FC236}">
                <a16:creationId xmlns:a16="http://schemas.microsoft.com/office/drawing/2014/main" id="{EBC04652-0B8A-4E4C-8721-580A39E4C2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</a:rPr>
              <a:t>Feature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Construction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E0CC09-A9B1-43DF-99E2-2FF94D46CF73}"/>
              </a:ext>
            </a:extLst>
          </p:cNvPr>
          <p:cNvSpPr txBox="1"/>
          <p:nvPr/>
        </p:nvSpPr>
        <p:spPr>
          <a:xfrm>
            <a:off x="0" y="4899474"/>
            <a:ext cx="84322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SEC, “Standard industrial classification (sic) code list,” Division of Corporation Finance, p. 1, 2021.</a:t>
            </a:r>
          </a:p>
        </p:txBody>
      </p:sp>
    </p:spTree>
    <p:extLst>
      <p:ext uri="{BB962C8B-B14F-4D97-AF65-F5344CB8AC3E}">
        <p14:creationId xmlns:p14="http://schemas.microsoft.com/office/powerpoint/2010/main" val="2605212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224;p36">
            <a:extLst>
              <a:ext uri="{FF2B5EF4-FFF2-40B4-BE49-F238E27FC236}">
                <a16:creationId xmlns:a16="http://schemas.microsoft.com/office/drawing/2014/main" id="{15F4F223-0203-40A3-BE59-A0C339CE5D8C}"/>
              </a:ext>
            </a:extLst>
          </p:cNvPr>
          <p:cNvSpPr txBox="1">
            <a:spLocks/>
          </p:cNvSpPr>
          <p:nvPr/>
        </p:nvSpPr>
        <p:spPr>
          <a:xfrm>
            <a:off x="723599" y="958315"/>
            <a:ext cx="2104441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Statistical Indicator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2683BF6-B163-4372-ABE2-6804C28E6692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26;p36">
            <a:extLst>
              <a:ext uri="{FF2B5EF4-FFF2-40B4-BE49-F238E27FC236}">
                <a16:creationId xmlns:a16="http://schemas.microsoft.com/office/drawing/2014/main" id="{6601E313-90A8-4DB8-AB67-2656CB411ECE}"/>
              </a:ext>
            </a:extLst>
          </p:cNvPr>
          <p:cNvSpPr txBox="1">
            <a:spLocks/>
          </p:cNvSpPr>
          <p:nvPr/>
        </p:nvSpPr>
        <p:spPr>
          <a:xfrm>
            <a:off x="853297" y="2814865"/>
            <a:ext cx="1566000" cy="72562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TA</a:t>
            </a:r>
          </a:p>
          <a:p>
            <a:r>
              <a:rPr lang="en-US" altLang="zh-CN" sz="1050" b="0" dirty="0"/>
              <a:t>Financial Technical Analysis Lib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2A93AD8-29BB-4D3C-A7C6-07C08C04F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14535"/>
              </p:ext>
            </p:extLst>
          </p:nvPr>
        </p:nvGraphicFramePr>
        <p:xfrm>
          <a:off x="3580043" y="617457"/>
          <a:ext cx="4840358" cy="3769591"/>
        </p:xfrm>
        <a:graphic>
          <a:graphicData uri="http://schemas.openxmlformats.org/drawingml/2006/table">
            <a:tbl>
              <a:tblPr>
                <a:tableStyleId>{03C08EEB-BC4F-41D2-85DC-1D8B2F5CCA53}</a:tableStyleId>
              </a:tblPr>
              <a:tblGrid>
                <a:gridCol w="1009559">
                  <a:extLst>
                    <a:ext uri="{9D8B030D-6E8A-4147-A177-3AD203B41FA5}">
                      <a16:colId xmlns:a16="http://schemas.microsoft.com/office/drawing/2014/main" val="391620270"/>
                    </a:ext>
                  </a:extLst>
                </a:gridCol>
                <a:gridCol w="3830799">
                  <a:extLst>
                    <a:ext uri="{9D8B030D-6E8A-4147-A177-3AD203B41FA5}">
                      <a16:colId xmlns:a16="http://schemas.microsoft.com/office/drawing/2014/main" val="3436564023"/>
                    </a:ext>
                  </a:extLst>
                </a:gridCol>
              </a:tblGrid>
              <a:tr h="2733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Category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Representative Indicator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2710779404"/>
                  </a:ext>
                </a:extLst>
              </a:tr>
              <a:tr h="37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Volume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Accumulation/Distribution Index (ADI)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763627015"/>
                  </a:ext>
                </a:extLst>
              </a:tr>
              <a:tr h="3745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Money Flow Index (MFI)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1817264047"/>
                  </a:ext>
                </a:extLst>
              </a:tr>
              <a:tr h="3745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Volatility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Average True Range (ATR)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636416277"/>
                  </a:ext>
                </a:extLst>
              </a:tr>
              <a:tr h="37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Trend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Simple Moving Average (SMA)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451021496"/>
                  </a:ext>
                </a:extLst>
              </a:tr>
              <a:tr h="3745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Moving Average Convergence Divergence (MACD)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3674719749"/>
                  </a:ext>
                </a:extLst>
              </a:tr>
              <a:tr h="2497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Momentum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Relative Strength Index (RSI)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3285643208"/>
                  </a:ext>
                </a:extLst>
              </a:tr>
              <a:tr h="4994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Rate of Change (ROC)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1187320689"/>
                  </a:ext>
                </a:extLst>
              </a:tr>
              <a:tr h="3745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Percentage Price Oscillator (PPO)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4152426339"/>
                  </a:ext>
                </a:extLst>
              </a:tr>
              <a:tr h="2497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Stock Return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Daily Log Return (DLR)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4061452480"/>
                  </a:ext>
                </a:extLst>
              </a:tr>
              <a:tr h="2497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Cumulative Return (CR)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200" marR="6200" marT="6200" marB="0" anchor="ctr"/>
                </a:tc>
                <a:extLst>
                  <a:ext uri="{0D108BD9-81ED-4DB2-BD59-A6C34878D82A}">
                    <a16:rowId xmlns:a16="http://schemas.microsoft.com/office/drawing/2014/main" val="504276089"/>
                  </a:ext>
                </a:extLst>
              </a:tr>
            </a:tbl>
          </a:graphicData>
        </a:graphic>
      </p:graphicFrame>
      <p:sp>
        <p:nvSpPr>
          <p:cNvPr id="36" name="Google Shape;226;p36">
            <a:extLst>
              <a:ext uri="{FF2B5EF4-FFF2-40B4-BE49-F238E27FC236}">
                <a16:creationId xmlns:a16="http://schemas.microsoft.com/office/drawing/2014/main" id="{1F0B0249-3DFB-4EA4-9A30-6FF41E155D5E}"/>
              </a:ext>
            </a:extLst>
          </p:cNvPr>
          <p:cNvSpPr txBox="1">
            <a:spLocks/>
          </p:cNvSpPr>
          <p:nvPr/>
        </p:nvSpPr>
        <p:spPr>
          <a:xfrm>
            <a:off x="853297" y="1580013"/>
            <a:ext cx="1567163" cy="72562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Stock Data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(Yahoo Finance)</a:t>
            </a: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66A033C0-E6FF-4838-87E6-8BEF9484F9EA}"/>
              </a:ext>
            </a:extLst>
          </p:cNvPr>
          <p:cNvSpPr/>
          <p:nvPr/>
        </p:nvSpPr>
        <p:spPr>
          <a:xfrm rot="5400000">
            <a:off x="1457496" y="2488606"/>
            <a:ext cx="357600" cy="143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607E601D-AB1E-4E1E-83B8-61E740C87097}"/>
              </a:ext>
            </a:extLst>
          </p:cNvPr>
          <p:cNvSpPr/>
          <p:nvPr/>
        </p:nvSpPr>
        <p:spPr>
          <a:xfrm rot="10800000">
            <a:off x="3299381" y="798614"/>
            <a:ext cx="193089" cy="3353892"/>
          </a:xfrm>
          <a:prstGeom prst="rightBrace">
            <a:avLst>
              <a:gd name="adj1" fmla="val 8333"/>
              <a:gd name="adj2" fmla="val 292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右 46">
            <a:extLst>
              <a:ext uri="{FF2B5EF4-FFF2-40B4-BE49-F238E27FC236}">
                <a16:creationId xmlns:a16="http://schemas.microsoft.com/office/drawing/2014/main" id="{8BDB1AF5-A136-4ECB-87B6-02B05D353DDC}"/>
              </a:ext>
            </a:extLst>
          </p:cNvPr>
          <p:cNvSpPr/>
          <p:nvPr/>
        </p:nvSpPr>
        <p:spPr>
          <a:xfrm>
            <a:off x="2527309" y="3106031"/>
            <a:ext cx="684497" cy="143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Google Shape;226;p36">
            <a:extLst>
              <a:ext uri="{FF2B5EF4-FFF2-40B4-BE49-F238E27FC236}">
                <a16:creationId xmlns:a16="http://schemas.microsoft.com/office/drawing/2014/main" id="{9803044E-03CC-4F52-8890-F93F27A6838C}"/>
              </a:ext>
            </a:extLst>
          </p:cNvPr>
          <p:cNvSpPr txBox="1">
            <a:spLocks/>
          </p:cNvSpPr>
          <p:nvPr/>
        </p:nvSpPr>
        <p:spPr>
          <a:xfrm>
            <a:off x="2277940" y="2644237"/>
            <a:ext cx="1117985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Technical</a:t>
            </a:r>
          </a:p>
          <a:p>
            <a:pPr algn="ctr"/>
            <a:r>
              <a:rPr lang="en-US" altLang="zh-CN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Analysis</a:t>
            </a:r>
            <a:endParaRPr lang="en-US" sz="12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51BD52-40AA-4EA9-92B5-CDDB7BFC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237EE9-2949-47CD-8B13-6C24D7B6B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3CAC36-81E4-4B73-B044-4B798A313D97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8;p39">
            <a:extLst>
              <a:ext uri="{FF2B5EF4-FFF2-40B4-BE49-F238E27FC236}">
                <a16:creationId xmlns:a16="http://schemas.microsoft.com/office/drawing/2014/main" id="{79043901-F2BC-4C52-AD68-C6DEA5DF1B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</a:rPr>
              <a:t>Feature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Construction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6F1BFD-B577-4AA6-A23A-0DBA7809A8E2}"/>
              </a:ext>
            </a:extLst>
          </p:cNvPr>
          <p:cNvSpPr txBox="1"/>
          <p:nvPr/>
        </p:nvSpPr>
        <p:spPr>
          <a:xfrm>
            <a:off x="0" y="4801757"/>
            <a:ext cx="84322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R. V. R. G. R. . B. I. Ravisankar, P., “Detection of financial statement fraud and feature selection using data mining techniques,” Decision support systems, vol. 50, no. 2, pp. 491–500, 2011.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D. L.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Padial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“Technical analysis library in python,”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2073335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864F964-E869-F678-064E-E48902CCA2D1}"/>
              </a:ext>
            </a:extLst>
          </p:cNvPr>
          <p:cNvSpPr txBox="1"/>
          <p:nvPr/>
        </p:nvSpPr>
        <p:spPr>
          <a:xfrm>
            <a:off x="5550960" y="3903145"/>
            <a:ext cx="2405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Mutual Information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12F1-3B9A-FA76-841A-2031A34AE19D}"/>
              </a:ext>
            </a:extLst>
          </p:cNvPr>
          <p:cNvSpPr txBox="1"/>
          <p:nvPr/>
        </p:nvSpPr>
        <p:spPr>
          <a:xfrm>
            <a:off x="1028056" y="3887243"/>
            <a:ext cx="252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Sample Correlated Features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8B9793-9E28-7489-4C22-B2C908140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010166"/>
              </p:ext>
            </p:extLst>
          </p:nvPr>
        </p:nvGraphicFramePr>
        <p:xfrm>
          <a:off x="376665" y="2176009"/>
          <a:ext cx="3998313" cy="1364477"/>
        </p:xfrm>
        <a:graphic>
          <a:graphicData uri="http://schemas.openxmlformats.org/drawingml/2006/table">
            <a:tbl>
              <a:tblPr firstRow="1" bandRow="1">
                <a:tableStyleId>{03C08EEB-BC4F-41D2-85DC-1D8B2F5CCA53}</a:tableStyleId>
              </a:tblPr>
              <a:tblGrid>
                <a:gridCol w="1332771">
                  <a:extLst>
                    <a:ext uri="{9D8B030D-6E8A-4147-A177-3AD203B41FA5}">
                      <a16:colId xmlns:a16="http://schemas.microsoft.com/office/drawing/2014/main" val="3743385415"/>
                    </a:ext>
                  </a:extLst>
                </a:gridCol>
                <a:gridCol w="1332771">
                  <a:extLst>
                    <a:ext uri="{9D8B030D-6E8A-4147-A177-3AD203B41FA5}">
                      <a16:colId xmlns:a16="http://schemas.microsoft.com/office/drawing/2014/main" val="64510085"/>
                    </a:ext>
                  </a:extLst>
                </a:gridCol>
                <a:gridCol w="1332771">
                  <a:extLst>
                    <a:ext uri="{9D8B030D-6E8A-4147-A177-3AD203B41FA5}">
                      <a16:colId xmlns:a16="http://schemas.microsoft.com/office/drawing/2014/main" val="3682812875"/>
                    </a:ext>
                  </a:extLst>
                </a:gridCol>
              </a:tblGrid>
              <a:tr h="495969">
                <a:tc>
                  <a:txBody>
                    <a:bodyPr/>
                    <a:lstStyle/>
                    <a:p>
                      <a:pPr algn="ctr"/>
                      <a:r>
                        <a:rPr lang="en-CN" sz="1200" b="1" dirty="0">
                          <a:latin typeface="+mj-lt"/>
                        </a:rPr>
                        <a:t>Feature1</a:t>
                      </a:r>
                      <a:endParaRPr lang="en-CN" sz="1200" b="1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b="1" dirty="0">
                          <a:latin typeface="+mj-lt"/>
                        </a:rPr>
                        <a:t>Feature2</a:t>
                      </a:r>
                      <a:endParaRPr lang="en-CN" sz="1200" b="1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b="1" dirty="0">
                          <a:latin typeface="+mj-lt"/>
                        </a:rPr>
                        <a:t>Feature3</a:t>
                      </a:r>
                      <a:endParaRPr lang="en-CN" sz="1200" b="1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2619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I</a:t>
                      </a:r>
                      <a:r>
                        <a:rPr lang="en-CN" sz="1200" dirty="0">
                          <a:latin typeface="+mj-lt"/>
                        </a:rPr>
                        <a:t>tem7_pos</a:t>
                      </a:r>
                      <a:endParaRPr lang="en-CN" sz="120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I</a:t>
                      </a:r>
                      <a:r>
                        <a:rPr lang="en-CN" sz="1200" dirty="0">
                          <a:latin typeface="+mj-lt"/>
                        </a:rPr>
                        <a:t>tem1_len</a:t>
                      </a:r>
                      <a:endParaRPr lang="en-CN" sz="120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>
                          <a:latin typeface="+mj-lt"/>
                        </a:rPr>
                        <a:t>0.988</a:t>
                      </a:r>
                      <a:endParaRPr lang="en-CN" sz="120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721009"/>
                  </a:ext>
                </a:extLst>
              </a:tr>
              <a:tr h="4113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R</a:t>
                      </a:r>
                      <a:r>
                        <a:rPr lang="en-CN" sz="1200" dirty="0">
                          <a:latin typeface="+mj-lt"/>
                        </a:rPr>
                        <a:t>isk_factor_pos</a:t>
                      </a:r>
                      <a:endParaRPr lang="en-CN" sz="120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R</a:t>
                      </a:r>
                      <a:r>
                        <a:rPr lang="en-CN" sz="1200" dirty="0">
                          <a:latin typeface="+mj-lt"/>
                        </a:rPr>
                        <a:t>isk_factor_len</a:t>
                      </a:r>
                      <a:endParaRPr lang="en-CN" sz="120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>
                          <a:latin typeface="+mj-lt"/>
                        </a:rPr>
                        <a:t>0.985</a:t>
                      </a:r>
                      <a:endParaRPr lang="en-CN" sz="1200" dirty="0">
                        <a:latin typeface="+mj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139530"/>
                  </a:ext>
                </a:extLst>
              </a:tr>
            </a:tbl>
          </a:graphicData>
        </a:graphic>
      </p:graphicFrame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5172502-F035-0DB2-F81F-C144D605D4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913279" y="510380"/>
            <a:ext cx="3680650" cy="32918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362F5E-472E-415E-A38E-5A14D2E0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B0AB25-1BDD-4BC5-B9D5-31E0F9D0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7C1E6BF-E6EF-49C4-BAD6-F5E9C7882E3C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68;p39">
            <a:extLst>
              <a:ext uri="{FF2B5EF4-FFF2-40B4-BE49-F238E27FC236}">
                <a16:creationId xmlns:a16="http://schemas.microsoft.com/office/drawing/2014/main" id="{81699B1F-071D-499A-8D73-12BA3C745B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</a:t>
            </a:r>
            <a:br>
              <a:rPr lang="es" dirty="0"/>
            </a:br>
            <a:r>
              <a:rPr lang="es" dirty="0"/>
              <a:t>Selection</a:t>
            </a:r>
            <a:endParaRPr dirty="0"/>
          </a:p>
        </p:txBody>
      </p:sp>
      <p:sp>
        <p:nvSpPr>
          <p:cNvPr id="18" name="Google Shape;224;p36">
            <a:extLst>
              <a:ext uri="{FF2B5EF4-FFF2-40B4-BE49-F238E27FC236}">
                <a16:creationId xmlns:a16="http://schemas.microsoft.com/office/drawing/2014/main" id="{FCDF8C26-7D66-4275-951B-D1B2EC78D193}"/>
              </a:ext>
            </a:extLst>
          </p:cNvPr>
          <p:cNvSpPr txBox="1">
            <a:spLocks/>
          </p:cNvSpPr>
          <p:nvPr/>
        </p:nvSpPr>
        <p:spPr>
          <a:xfrm>
            <a:off x="723599" y="958315"/>
            <a:ext cx="230668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Importance Visualization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7918327-E7E5-40D1-BA5C-FDCF78F9E0C3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2597E28-7E42-4F63-8891-F85E627A3AC1}"/>
              </a:ext>
            </a:extLst>
          </p:cNvPr>
          <p:cNvSpPr txBox="1"/>
          <p:nvPr/>
        </p:nvSpPr>
        <p:spPr>
          <a:xfrm>
            <a:off x="0" y="4890260"/>
            <a:ext cx="84322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Gupta, “Feature selection techniques in machine learning,” Analytics Vidhya, 2020.</a:t>
            </a:r>
          </a:p>
        </p:txBody>
      </p:sp>
    </p:spTree>
    <p:extLst>
      <p:ext uri="{BB962C8B-B14F-4D97-AF65-F5344CB8AC3E}">
        <p14:creationId xmlns:p14="http://schemas.microsoft.com/office/powerpoint/2010/main" val="3098967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3893695" y="1875987"/>
            <a:ext cx="3304547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altLang="zh-SG" dirty="0"/>
              <a:t>Model</a:t>
            </a:r>
            <a:br>
              <a:rPr lang="en-SG" altLang="zh-SG" dirty="0"/>
            </a:br>
            <a:r>
              <a:rPr lang="en-SG" altLang="zh-SG" dirty="0"/>
              <a:t>&amp; Result</a:t>
            </a:r>
            <a:r>
              <a:rPr lang="zh-CN" altLang="zh-SG" dirty="0"/>
              <a:t> 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</a:t>
            </a:r>
            <a:r>
              <a:rPr lang="en-US" altLang="zh-CN" dirty="0">
                <a:solidFill>
                  <a:srgbClr val="F3F3F3"/>
                </a:solidFill>
              </a:rPr>
              <a:t>6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DDB53B4-C64F-5114-BC69-9687AB81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78" y="401320"/>
            <a:ext cx="4056797" cy="40482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B2D689-F8C0-4A11-B07D-4DCABAC17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7A6C5E-0C38-4BA6-B065-973010D57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4F78AFA-0088-4B50-9FD9-A500214EA25F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268;p39">
            <a:extLst>
              <a:ext uri="{FF2B5EF4-FFF2-40B4-BE49-F238E27FC236}">
                <a16:creationId xmlns:a16="http://schemas.microsoft.com/office/drawing/2014/main" id="{012F8A55-3EB6-4C16-BF21-3DBEDE960CA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</a:rPr>
              <a:t>Basic-models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Performace</a:t>
            </a:r>
            <a:endParaRPr sz="1600" dirty="0">
              <a:solidFill>
                <a:srgbClr val="000000"/>
              </a:solidFill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04CE2A16-7C93-4F9B-AF7B-649AD1A80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563949"/>
              </p:ext>
            </p:extLst>
          </p:nvPr>
        </p:nvGraphicFramePr>
        <p:xfrm>
          <a:off x="458417" y="1709332"/>
          <a:ext cx="3831464" cy="2225040"/>
        </p:xfrm>
        <a:graphic>
          <a:graphicData uri="http://schemas.openxmlformats.org/drawingml/2006/table">
            <a:tbl>
              <a:tblPr firstRow="1" bandRow="1">
                <a:tableStyleId>{03C08EEB-BC4F-41D2-85DC-1D8B2F5CCA53}</a:tableStyleId>
              </a:tblPr>
              <a:tblGrid>
                <a:gridCol w="2274150">
                  <a:extLst>
                    <a:ext uri="{9D8B030D-6E8A-4147-A177-3AD203B41FA5}">
                      <a16:colId xmlns:a16="http://schemas.microsoft.com/office/drawing/2014/main" val="358085543"/>
                    </a:ext>
                  </a:extLst>
                </a:gridCol>
                <a:gridCol w="1557314">
                  <a:extLst>
                    <a:ext uri="{9D8B030D-6E8A-4147-A177-3AD203B41FA5}">
                      <a16:colId xmlns:a16="http://schemas.microsoft.com/office/drawing/2014/main" val="1164401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/>
                        <a:t>Basic-model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dirty="0"/>
                        <a:t>Accuracy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6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Gradient Boosting Tree</a:t>
                      </a:r>
                      <a:endParaRPr lang="en-US" altLang="zh-C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76.55%</a:t>
                      </a:r>
                      <a:endParaRPr lang="en-US" altLang="zh-C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98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XGBoost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75.22%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88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LightGBM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73.67%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27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Random Forest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70.21%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37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Decision Tree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60.40%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052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69ABB1-694B-4EEB-BFF0-F4C25BB0B208}"/>
              </a:ext>
            </a:extLst>
          </p:cNvPr>
          <p:cNvGrpSpPr/>
          <p:nvPr/>
        </p:nvGrpSpPr>
        <p:grpSpPr>
          <a:xfrm>
            <a:off x="959123" y="802463"/>
            <a:ext cx="7413712" cy="1547156"/>
            <a:chOff x="884719" y="3462785"/>
            <a:chExt cx="7413712" cy="154715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EC811A9-C2F6-49DD-1713-235B5D17E751}"/>
                </a:ext>
              </a:extLst>
            </p:cNvPr>
            <p:cNvSpPr/>
            <p:nvPr/>
          </p:nvSpPr>
          <p:spPr>
            <a:xfrm>
              <a:off x="884719" y="4069018"/>
              <a:ext cx="795678" cy="2557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200" dirty="0">
                  <a:solidFill>
                    <a:srgbClr val="F3F3F3"/>
                  </a:solidFill>
                  <a:latin typeface="Arial"/>
                  <a:ea typeface="+mn-lt"/>
                  <a:cs typeface="Arial"/>
                </a:rPr>
                <a:t>Data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DC30060-FD95-CE29-A96E-A838A4CD6E6A}"/>
                </a:ext>
              </a:extLst>
            </p:cNvPr>
            <p:cNvSpPr/>
            <p:nvPr/>
          </p:nvSpPr>
          <p:spPr>
            <a:xfrm>
              <a:off x="2580275" y="3797476"/>
              <a:ext cx="1585042" cy="2557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200" dirty="0">
                  <a:solidFill>
                    <a:srgbClr val="F3F3F3"/>
                  </a:solidFill>
                  <a:latin typeface="Arial"/>
                  <a:ea typeface="+mn-lt"/>
                  <a:cs typeface="Arial"/>
                </a:rPr>
                <a:t>Gradient Boosting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82C94E-D7C2-3094-6807-82EFA082F0A0}"/>
                </a:ext>
              </a:extLst>
            </p:cNvPr>
            <p:cNvSpPr/>
            <p:nvPr/>
          </p:nvSpPr>
          <p:spPr>
            <a:xfrm>
              <a:off x="2580275" y="4110065"/>
              <a:ext cx="1585042" cy="2557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200" dirty="0">
                  <a:solidFill>
                    <a:srgbClr val="F3F3F3"/>
                  </a:solidFill>
                  <a:latin typeface="Arial"/>
                  <a:ea typeface="+mn-lt"/>
                  <a:cs typeface="Arial"/>
                </a:rPr>
                <a:t>XGBoost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763E7C-29F4-EBA9-ED41-086B5D5FC4E0}"/>
                </a:ext>
              </a:extLst>
            </p:cNvPr>
            <p:cNvSpPr/>
            <p:nvPr/>
          </p:nvSpPr>
          <p:spPr>
            <a:xfrm>
              <a:off x="2583431" y="4754186"/>
              <a:ext cx="1585043" cy="2557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200" dirty="0">
                  <a:solidFill>
                    <a:srgbClr val="F3F3F3"/>
                  </a:solidFill>
                  <a:latin typeface="Arial"/>
                  <a:ea typeface="+mn-lt"/>
                  <a:cs typeface="Arial"/>
                </a:rPr>
                <a:t>Decision Tree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55BE9FA-7758-7AC9-8EF6-2FA28DD39388}"/>
                </a:ext>
              </a:extLst>
            </p:cNvPr>
            <p:cNvSpPr/>
            <p:nvPr/>
          </p:nvSpPr>
          <p:spPr>
            <a:xfrm>
              <a:off x="2583433" y="4432126"/>
              <a:ext cx="1585043" cy="2557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200" dirty="0">
                  <a:solidFill>
                    <a:srgbClr val="F3F3F3"/>
                  </a:solidFill>
                  <a:latin typeface="Arial"/>
                  <a:ea typeface="+mn-lt"/>
                  <a:cs typeface="Arial"/>
                </a:rPr>
                <a:t>LightGBM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E23B83A-27AB-08E4-48B3-5B9180F25235}"/>
                </a:ext>
              </a:extLst>
            </p:cNvPr>
            <p:cNvSpPr/>
            <p:nvPr/>
          </p:nvSpPr>
          <p:spPr>
            <a:xfrm>
              <a:off x="2583432" y="3462785"/>
              <a:ext cx="1581885" cy="2841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Arial"/>
                  <a:ea typeface="+mn-lt"/>
                  <a:cs typeface="Arial"/>
                  <a:sym typeface="Arial"/>
                </a:rPr>
                <a:t>Random Forest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C64FCA9-D70E-38D3-A823-FE9355C9D7FF}"/>
                </a:ext>
              </a:extLst>
            </p:cNvPr>
            <p:cNvSpPr/>
            <p:nvPr/>
          </p:nvSpPr>
          <p:spPr>
            <a:xfrm>
              <a:off x="4951525" y="4069017"/>
              <a:ext cx="1932363" cy="2841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200" dirty="0">
                  <a:solidFill>
                    <a:srgbClr val="F3F3F3"/>
                  </a:solidFill>
                  <a:latin typeface="Arial"/>
                  <a:ea typeface="+mn-lt"/>
                  <a:cs typeface="Arial"/>
                </a:rPr>
                <a:t>Logistic Regression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6F5B70-224B-82E0-B4D0-20C9D8071585}"/>
                </a:ext>
              </a:extLst>
            </p:cNvPr>
            <p:cNvSpPr txBox="1"/>
            <p:nvPr/>
          </p:nvSpPr>
          <p:spPr>
            <a:xfrm>
              <a:off x="7077759" y="4070280"/>
              <a:ext cx="52666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or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BF2C27E-9BC2-A6B3-A184-13438B753114}"/>
                </a:ext>
              </a:extLst>
            </p:cNvPr>
            <p:cNvSpPr/>
            <p:nvPr/>
          </p:nvSpPr>
          <p:spPr>
            <a:xfrm>
              <a:off x="7600633" y="4050071"/>
              <a:ext cx="697798" cy="3220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200" dirty="0">
                  <a:solidFill>
                    <a:srgbClr val="F3F3F3"/>
                  </a:solidFill>
                  <a:latin typeface="Arial"/>
                  <a:ea typeface="+mn-lt"/>
                  <a:cs typeface="Arial"/>
                </a:rPr>
                <a:t>SVC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D81CACFD-2FAD-7E03-5AB8-7611E8A81AE6}"/>
                </a:ext>
              </a:extLst>
            </p:cNvPr>
            <p:cNvSpPr/>
            <p:nvPr/>
          </p:nvSpPr>
          <p:spPr>
            <a:xfrm>
              <a:off x="4382753" y="4075507"/>
              <a:ext cx="483092" cy="2810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EE48B031-F4A0-8AAF-92B6-D011D6C2824D}"/>
                </a:ext>
              </a:extLst>
            </p:cNvPr>
            <p:cNvSpPr/>
            <p:nvPr/>
          </p:nvSpPr>
          <p:spPr>
            <a:xfrm>
              <a:off x="1866258" y="4053404"/>
              <a:ext cx="483092" cy="2810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0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EE552ABF-AFDA-1553-1E94-1F61E914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4" y="1823962"/>
            <a:ext cx="2917199" cy="29102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AB76B82-93F3-4626-969A-979FFDE0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0F5C30D-CCA8-409F-952F-21A18F444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515CA09-B202-4C04-96BA-A429000089E5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68;p39">
            <a:extLst>
              <a:ext uri="{FF2B5EF4-FFF2-40B4-BE49-F238E27FC236}">
                <a16:creationId xmlns:a16="http://schemas.microsoft.com/office/drawing/2014/main" id="{A36285CD-BF96-4368-BE00-44864E2C67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851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Stacking-</a:t>
            </a:r>
            <a:r>
              <a:rPr lang="es" sz="1600" dirty="0">
                <a:solidFill>
                  <a:srgbClr val="000000"/>
                </a:solidFill>
              </a:rPr>
              <a:t>models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Performace</a:t>
            </a:r>
            <a:endParaRPr sz="1600" dirty="0">
              <a:solidFill>
                <a:srgbClr val="000000"/>
              </a:solidFill>
            </a:endParaRPr>
          </a:p>
        </p:txBody>
      </p:sp>
      <p:graphicFrame>
        <p:nvGraphicFramePr>
          <p:cNvPr id="12" name="表格 13">
            <a:extLst>
              <a:ext uri="{FF2B5EF4-FFF2-40B4-BE49-F238E27FC236}">
                <a16:creationId xmlns:a16="http://schemas.microsoft.com/office/drawing/2014/main" id="{942A56A8-0EC7-41EB-9970-977E3AC02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498864"/>
              </p:ext>
            </p:extLst>
          </p:nvPr>
        </p:nvGraphicFramePr>
        <p:xfrm>
          <a:off x="794278" y="2679140"/>
          <a:ext cx="4578766" cy="1822036"/>
        </p:xfrm>
        <a:graphic>
          <a:graphicData uri="http://schemas.openxmlformats.org/drawingml/2006/table">
            <a:tbl>
              <a:tblPr firstRow="1" bandRow="1">
                <a:tableStyleId>{03C08EEB-BC4F-41D2-85DC-1D8B2F5CCA53}</a:tableStyleId>
              </a:tblPr>
              <a:tblGrid>
                <a:gridCol w="1279515">
                  <a:extLst>
                    <a:ext uri="{9D8B030D-6E8A-4147-A177-3AD203B41FA5}">
                      <a16:colId xmlns:a16="http://schemas.microsoft.com/office/drawing/2014/main" val="2601014316"/>
                    </a:ext>
                  </a:extLst>
                </a:gridCol>
                <a:gridCol w="1279515">
                  <a:extLst>
                    <a:ext uri="{9D8B030D-6E8A-4147-A177-3AD203B41FA5}">
                      <a16:colId xmlns:a16="http://schemas.microsoft.com/office/drawing/2014/main" val="1575729145"/>
                    </a:ext>
                  </a:extLst>
                </a:gridCol>
                <a:gridCol w="919986">
                  <a:extLst>
                    <a:ext uri="{9D8B030D-6E8A-4147-A177-3AD203B41FA5}">
                      <a16:colId xmlns:a16="http://schemas.microsoft.com/office/drawing/2014/main" val="3418384676"/>
                    </a:ext>
                  </a:extLst>
                </a:gridCol>
                <a:gridCol w="1099750">
                  <a:extLst>
                    <a:ext uri="{9D8B030D-6E8A-4147-A177-3AD203B41FA5}">
                      <a16:colId xmlns:a16="http://schemas.microsoft.com/office/drawing/2014/main" val="204109313"/>
                    </a:ext>
                  </a:extLst>
                </a:gridCol>
              </a:tblGrid>
              <a:tr h="325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Type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Model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LR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SVC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419591"/>
                  </a:ext>
                </a:extLst>
              </a:tr>
              <a:tr h="32596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Traditional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sklearn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77.29%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77.06%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26480"/>
                  </a:ext>
                </a:extLst>
              </a:tr>
              <a:tr h="32596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mlxtend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77.21%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77.14%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750560"/>
                  </a:ext>
                </a:extLst>
              </a:tr>
              <a:tr h="32596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vecstack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76.99%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77.14%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15491"/>
                  </a:ext>
                </a:extLst>
              </a:tr>
              <a:tr h="3259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Customized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Kfold</a:t>
                      </a:r>
                      <a:r>
                        <a:rPr lang="en-US" altLang="zh-CN" dirty="0"/>
                        <a:t> Cross-Validation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78.02%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77.21%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254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17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C811A9-C2F6-49DD-1713-235B5D17E751}"/>
              </a:ext>
            </a:extLst>
          </p:cNvPr>
          <p:cNvSpPr/>
          <p:nvPr/>
        </p:nvSpPr>
        <p:spPr>
          <a:xfrm>
            <a:off x="1171774" y="1435670"/>
            <a:ext cx="795678" cy="255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C30060-FD95-CE29-A96E-A838A4CD6E6A}"/>
              </a:ext>
            </a:extLst>
          </p:cNvPr>
          <p:cNvSpPr/>
          <p:nvPr/>
        </p:nvSpPr>
        <p:spPr>
          <a:xfrm>
            <a:off x="2855849" y="1293006"/>
            <a:ext cx="1585042" cy="255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Gradient Boosting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82C94E-D7C2-3094-6807-82EFA082F0A0}"/>
              </a:ext>
            </a:extLst>
          </p:cNvPr>
          <p:cNvSpPr/>
          <p:nvPr/>
        </p:nvSpPr>
        <p:spPr>
          <a:xfrm>
            <a:off x="2855849" y="1605595"/>
            <a:ext cx="1585042" cy="255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XGBoost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5BE9FA-7758-7AC9-8EF6-2FA28DD39388}"/>
              </a:ext>
            </a:extLst>
          </p:cNvPr>
          <p:cNvSpPr/>
          <p:nvPr/>
        </p:nvSpPr>
        <p:spPr>
          <a:xfrm>
            <a:off x="2859007" y="1927656"/>
            <a:ext cx="1585043" cy="255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LightGBM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E23B83A-27AB-08E4-48B3-5B9180F25235}"/>
              </a:ext>
            </a:extLst>
          </p:cNvPr>
          <p:cNvSpPr/>
          <p:nvPr/>
        </p:nvSpPr>
        <p:spPr>
          <a:xfrm>
            <a:off x="2859006" y="958315"/>
            <a:ext cx="1581885" cy="28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lt"/>
                <a:cs typeface="Arial"/>
                <a:sym typeface="Arial"/>
              </a:rPr>
              <a:t>Random Forest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C64FCA9-D70E-38D3-A823-FE9355C9D7FF}"/>
              </a:ext>
            </a:extLst>
          </p:cNvPr>
          <p:cNvSpPr/>
          <p:nvPr/>
        </p:nvSpPr>
        <p:spPr>
          <a:xfrm>
            <a:off x="5238580" y="1435669"/>
            <a:ext cx="1932363" cy="28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Logistic Regression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6F5B70-224B-82E0-B4D0-20C9D8071585}"/>
              </a:ext>
            </a:extLst>
          </p:cNvPr>
          <p:cNvSpPr txBox="1"/>
          <p:nvPr/>
        </p:nvSpPr>
        <p:spPr>
          <a:xfrm>
            <a:off x="7364814" y="1436932"/>
            <a:ext cx="5266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F2C27E-9BC2-A6B3-A184-13438B753114}"/>
              </a:ext>
            </a:extLst>
          </p:cNvPr>
          <p:cNvSpPr/>
          <p:nvPr/>
        </p:nvSpPr>
        <p:spPr>
          <a:xfrm>
            <a:off x="7887688" y="1416723"/>
            <a:ext cx="697798" cy="322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SVC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81CACFD-2FAD-7E03-5AB8-7611E8A81AE6}"/>
              </a:ext>
            </a:extLst>
          </p:cNvPr>
          <p:cNvSpPr/>
          <p:nvPr/>
        </p:nvSpPr>
        <p:spPr>
          <a:xfrm>
            <a:off x="4669808" y="1442159"/>
            <a:ext cx="483092" cy="28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E48B031-F4A0-8AAF-92B6-D011D6C2824D}"/>
              </a:ext>
            </a:extLst>
          </p:cNvPr>
          <p:cNvSpPr/>
          <p:nvPr/>
        </p:nvSpPr>
        <p:spPr>
          <a:xfrm>
            <a:off x="2153313" y="1420056"/>
            <a:ext cx="483092" cy="28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B76B82-93F3-4626-969A-979FFDE0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0F5C30D-CCA8-409F-952F-21A18F444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515CA09-B202-4C04-96BA-A429000089E5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68;p39">
            <a:extLst>
              <a:ext uri="{FF2B5EF4-FFF2-40B4-BE49-F238E27FC236}">
                <a16:creationId xmlns:a16="http://schemas.microsoft.com/office/drawing/2014/main" id="{A36285CD-BF96-4368-BE00-44864E2C67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851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Stacking-</a:t>
            </a:r>
            <a:r>
              <a:rPr lang="es" sz="1600" dirty="0">
                <a:solidFill>
                  <a:srgbClr val="000000"/>
                </a:solidFill>
              </a:rPr>
              <a:t>models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Performace</a:t>
            </a:r>
            <a:endParaRPr sz="1600" dirty="0">
              <a:solidFill>
                <a:srgbClr val="000000"/>
              </a:solidFill>
            </a:endParaRPr>
          </a:p>
        </p:txBody>
      </p:sp>
      <p:graphicFrame>
        <p:nvGraphicFramePr>
          <p:cNvPr id="12" name="表格 13">
            <a:extLst>
              <a:ext uri="{FF2B5EF4-FFF2-40B4-BE49-F238E27FC236}">
                <a16:creationId xmlns:a16="http://schemas.microsoft.com/office/drawing/2014/main" id="{942A56A8-0EC7-41EB-9970-977E3AC02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637566"/>
              </p:ext>
            </p:extLst>
          </p:nvPr>
        </p:nvGraphicFramePr>
        <p:xfrm>
          <a:off x="603128" y="2541058"/>
          <a:ext cx="4578766" cy="2148005"/>
        </p:xfrm>
        <a:graphic>
          <a:graphicData uri="http://schemas.openxmlformats.org/drawingml/2006/table">
            <a:tbl>
              <a:tblPr firstRow="1" bandRow="1">
                <a:tableStyleId>{03C08EEB-BC4F-41D2-85DC-1D8B2F5CCA53}</a:tableStyleId>
              </a:tblPr>
              <a:tblGrid>
                <a:gridCol w="1279515">
                  <a:extLst>
                    <a:ext uri="{9D8B030D-6E8A-4147-A177-3AD203B41FA5}">
                      <a16:colId xmlns:a16="http://schemas.microsoft.com/office/drawing/2014/main" val="2601014316"/>
                    </a:ext>
                  </a:extLst>
                </a:gridCol>
                <a:gridCol w="1279515">
                  <a:extLst>
                    <a:ext uri="{9D8B030D-6E8A-4147-A177-3AD203B41FA5}">
                      <a16:colId xmlns:a16="http://schemas.microsoft.com/office/drawing/2014/main" val="1575729145"/>
                    </a:ext>
                  </a:extLst>
                </a:gridCol>
                <a:gridCol w="919986">
                  <a:extLst>
                    <a:ext uri="{9D8B030D-6E8A-4147-A177-3AD203B41FA5}">
                      <a16:colId xmlns:a16="http://schemas.microsoft.com/office/drawing/2014/main" val="3418384676"/>
                    </a:ext>
                  </a:extLst>
                </a:gridCol>
                <a:gridCol w="1099750">
                  <a:extLst>
                    <a:ext uri="{9D8B030D-6E8A-4147-A177-3AD203B41FA5}">
                      <a16:colId xmlns:a16="http://schemas.microsoft.com/office/drawing/2014/main" val="204109313"/>
                    </a:ext>
                  </a:extLst>
                </a:gridCol>
              </a:tblGrid>
              <a:tr h="325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Type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Model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LR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SVC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419591"/>
                  </a:ext>
                </a:extLst>
              </a:tr>
              <a:tr h="32596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Traditional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sklearn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77.29%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76.92%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26480"/>
                  </a:ext>
                </a:extLst>
              </a:tr>
              <a:tr h="32596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mlxtend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76.84%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76.99%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750560"/>
                  </a:ext>
                </a:extLst>
              </a:tr>
              <a:tr h="32596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vecstack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77.43%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77.36%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15491"/>
                  </a:ext>
                </a:extLst>
              </a:tr>
              <a:tr h="3259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Customized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Kfold</a:t>
                      </a:r>
                      <a:r>
                        <a:rPr lang="en-US" altLang="zh-CN" dirty="0"/>
                        <a:t> Cross-Validation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78.17%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77.21%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254981"/>
                  </a:ext>
                </a:extLst>
              </a:tr>
              <a:tr h="3259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Multi-layer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68.58%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07693"/>
                  </a:ext>
                </a:extLst>
              </a:tr>
            </a:tbl>
          </a:graphicData>
        </a:graphic>
      </p:graphicFrame>
      <p:sp>
        <p:nvSpPr>
          <p:cNvPr id="20" name="Google Shape;224;p36">
            <a:extLst>
              <a:ext uri="{FF2B5EF4-FFF2-40B4-BE49-F238E27FC236}">
                <a16:creationId xmlns:a16="http://schemas.microsoft.com/office/drawing/2014/main" id="{2F2F8F39-E187-4964-A221-B6380311870A}"/>
              </a:ext>
            </a:extLst>
          </p:cNvPr>
          <p:cNvSpPr txBox="1">
            <a:spLocks/>
          </p:cNvSpPr>
          <p:nvPr/>
        </p:nvSpPr>
        <p:spPr>
          <a:xfrm>
            <a:off x="723599" y="958315"/>
            <a:ext cx="230668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-ES" altLang="zh-CN" sz="1400" dirty="0"/>
              <a:t>(w/o Decision Tree)</a:t>
            </a:r>
            <a:endParaRPr lang="en-US" sz="1400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C5BF544-D706-4D6D-B45C-DB6CA71430EF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F6B21B8-E893-4636-9EF6-CB4C0FC34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41" y="1808462"/>
            <a:ext cx="2914231" cy="29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37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5B34DA-56DE-6105-37D4-F48B3C46B790}"/>
              </a:ext>
            </a:extLst>
          </p:cNvPr>
          <p:cNvSpPr/>
          <p:nvPr/>
        </p:nvSpPr>
        <p:spPr>
          <a:xfrm>
            <a:off x="90199" y="2562276"/>
            <a:ext cx="798835" cy="350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4FEF0C-C5FF-D8BB-3A58-7ABD6AEC7E85}"/>
              </a:ext>
            </a:extLst>
          </p:cNvPr>
          <p:cNvSpPr/>
          <p:nvPr/>
        </p:nvSpPr>
        <p:spPr>
          <a:xfrm>
            <a:off x="1984675" y="2306523"/>
            <a:ext cx="1597672" cy="350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Gradient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13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Boosting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0F5D1-2A28-1A4B-7AF0-7F2C7411F412}"/>
              </a:ext>
            </a:extLst>
          </p:cNvPr>
          <p:cNvSpPr/>
          <p:nvPr/>
        </p:nvSpPr>
        <p:spPr>
          <a:xfrm>
            <a:off x="1987831" y="2827504"/>
            <a:ext cx="1597672" cy="350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XGBoost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D21F58-7BE2-B704-0CEF-69609C5AB9AB}"/>
              </a:ext>
            </a:extLst>
          </p:cNvPr>
          <p:cNvSpPr/>
          <p:nvPr/>
        </p:nvSpPr>
        <p:spPr>
          <a:xfrm>
            <a:off x="1987832" y="3348484"/>
            <a:ext cx="1597673" cy="350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3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LightGBM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A0AE4E-CB25-C24E-94FE-136C376F8344}"/>
              </a:ext>
            </a:extLst>
          </p:cNvPr>
          <p:cNvSpPr/>
          <p:nvPr/>
        </p:nvSpPr>
        <p:spPr>
          <a:xfrm>
            <a:off x="1987831" y="1747653"/>
            <a:ext cx="1594515" cy="391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lt"/>
                <a:cs typeface="Arial"/>
                <a:sym typeface="Arial"/>
              </a:rPr>
              <a:t>Random Forest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57210A-7D60-04EA-629E-AE223616E907}"/>
              </a:ext>
            </a:extLst>
          </p:cNvPr>
          <p:cNvSpPr/>
          <p:nvPr/>
        </p:nvSpPr>
        <p:spPr>
          <a:xfrm>
            <a:off x="7137646" y="2511756"/>
            <a:ext cx="1941835" cy="391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3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Logistic Regression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6662C74-CE9A-27F1-1E42-5055E9AB4BFC}"/>
              </a:ext>
            </a:extLst>
          </p:cNvPr>
          <p:cNvSpPr/>
          <p:nvPr/>
        </p:nvSpPr>
        <p:spPr>
          <a:xfrm>
            <a:off x="4706402" y="2199169"/>
            <a:ext cx="1597672" cy="372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SVC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6615AE-D2AA-3553-EF57-098E514EB7E3}"/>
              </a:ext>
            </a:extLst>
          </p:cNvPr>
          <p:cNvSpPr/>
          <p:nvPr/>
        </p:nvSpPr>
        <p:spPr>
          <a:xfrm>
            <a:off x="4706402" y="2922226"/>
            <a:ext cx="1597673" cy="350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300" dirty="0">
                <a:solidFill>
                  <a:srgbClr val="F3F3F3"/>
                </a:solidFill>
                <a:latin typeface="Arial"/>
                <a:ea typeface="+mn-lt"/>
                <a:cs typeface="Arial"/>
              </a:rPr>
              <a:t>Decision Tree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2AB9908-4BD1-25D1-3158-077D254BAB2A}"/>
              </a:ext>
            </a:extLst>
          </p:cNvPr>
          <p:cNvSpPr/>
          <p:nvPr/>
        </p:nvSpPr>
        <p:spPr>
          <a:xfrm>
            <a:off x="1138044" y="2641351"/>
            <a:ext cx="483092" cy="28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94A238E-2D01-D7FE-CEFC-C360CDC804CC}"/>
              </a:ext>
            </a:extLst>
          </p:cNvPr>
          <p:cNvSpPr/>
          <p:nvPr/>
        </p:nvSpPr>
        <p:spPr>
          <a:xfrm>
            <a:off x="3856616" y="2612934"/>
            <a:ext cx="483092" cy="28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1DE835E-F2B1-CA83-C47C-E6A8B9DAD4F0}"/>
              </a:ext>
            </a:extLst>
          </p:cNvPr>
          <p:cNvSpPr/>
          <p:nvPr/>
        </p:nvSpPr>
        <p:spPr>
          <a:xfrm>
            <a:off x="6543613" y="2622406"/>
            <a:ext cx="483092" cy="28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A1CC87-6B3D-4865-8EFB-A83B7775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7DB455-08E7-4168-8BA7-492F9D0C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58EB03E-71F3-44BB-9625-EB75A2BC88DA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68;p39">
            <a:extLst>
              <a:ext uri="{FF2B5EF4-FFF2-40B4-BE49-F238E27FC236}">
                <a16:creationId xmlns:a16="http://schemas.microsoft.com/office/drawing/2014/main" id="{C34C97CA-B4F3-4F6D-B6BC-A7E3AFBFCF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851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Multi-layer Stack </a:t>
            </a:r>
            <a:r>
              <a:rPr lang="es" altLang="zh-CN" sz="1600" dirty="0">
                <a:solidFill>
                  <a:srgbClr val="000000"/>
                </a:solidFill>
              </a:rPr>
              <a:t>M</a:t>
            </a:r>
            <a:r>
              <a:rPr lang="es" sz="1600" dirty="0">
                <a:solidFill>
                  <a:srgbClr val="000000"/>
                </a:solidFill>
              </a:rPr>
              <a:t>odel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Performace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8" name="Google Shape;224;p36">
            <a:extLst>
              <a:ext uri="{FF2B5EF4-FFF2-40B4-BE49-F238E27FC236}">
                <a16:creationId xmlns:a16="http://schemas.microsoft.com/office/drawing/2014/main" id="{CCB094F9-6BC4-4291-B36E-640B34FA4751}"/>
              </a:ext>
            </a:extLst>
          </p:cNvPr>
          <p:cNvSpPr txBox="1">
            <a:spLocks/>
          </p:cNvSpPr>
          <p:nvPr/>
        </p:nvSpPr>
        <p:spPr>
          <a:xfrm>
            <a:off x="723599" y="958315"/>
            <a:ext cx="230668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-ES" altLang="zh-CN" sz="1400" dirty="0"/>
              <a:t>(Accuracy: 68.58%)</a:t>
            </a:r>
            <a:endParaRPr lang="en-US" sz="1400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03B24E9-E15D-45A0-918E-6E86206E72BD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686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478A4C2-5535-2D8E-0EC4-22F2CDA53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965" y="736335"/>
            <a:ext cx="3670829" cy="3670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7C41CE-213B-46EB-A2E7-1E576557A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3D444B-4EF4-4CBD-B597-0C6C8354B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FC45F30-9886-4C5E-B648-5D4F7B50D00C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13">
            <a:extLst>
              <a:ext uri="{FF2B5EF4-FFF2-40B4-BE49-F238E27FC236}">
                <a16:creationId xmlns:a16="http://schemas.microsoft.com/office/drawing/2014/main" id="{17405D65-4494-48BB-8DC3-DD6567C4A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11948"/>
              </p:ext>
            </p:extLst>
          </p:nvPr>
        </p:nvGraphicFramePr>
        <p:xfrm>
          <a:off x="155242" y="1515240"/>
          <a:ext cx="5140841" cy="2609745"/>
        </p:xfrm>
        <a:graphic>
          <a:graphicData uri="http://schemas.openxmlformats.org/drawingml/2006/table">
            <a:tbl>
              <a:tblPr firstRow="1" bandRow="1">
                <a:tableStyleId>{03C08EEB-BC4F-41D2-85DC-1D8B2F5CCA53}</a:tableStyleId>
              </a:tblPr>
              <a:tblGrid>
                <a:gridCol w="1036671">
                  <a:extLst>
                    <a:ext uri="{9D8B030D-6E8A-4147-A177-3AD203B41FA5}">
                      <a16:colId xmlns:a16="http://schemas.microsoft.com/office/drawing/2014/main" val="260101431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1575729145"/>
                    </a:ext>
                  </a:extLst>
                </a:gridCol>
                <a:gridCol w="776177">
                  <a:extLst>
                    <a:ext uri="{9D8B030D-6E8A-4147-A177-3AD203B41FA5}">
                      <a16:colId xmlns:a16="http://schemas.microsoft.com/office/drawing/2014/main" val="3418384676"/>
                    </a:ext>
                  </a:extLst>
                </a:gridCol>
                <a:gridCol w="701749">
                  <a:extLst>
                    <a:ext uri="{9D8B030D-6E8A-4147-A177-3AD203B41FA5}">
                      <a16:colId xmlns:a16="http://schemas.microsoft.com/office/drawing/2014/main" val="204109313"/>
                    </a:ext>
                  </a:extLst>
                </a:gridCol>
                <a:gridCol w="749595">
                  <a:extLst>
                    <a:ext uri="{9D8B030D-6E8A-4147-A177-3AD203B41FA5}">
                      <a16:colId xmlns:a16="http://schemas.microsoft.com/office/drawing/2014/main" val="3629249509"/>
                    </a:ext>
                  </a:extLst>
                </a:gridCol>
                <a:gridCol w="834658">
                  <a:extLst>
                    <a:ext uri="{9D8B030D-6E8A-4147-A177-3AD203B41FA5}">
                      <a16:colId xmlns:a16="http://schemas.microsoft.com/office/drawing/2014/main" val="4221804460"/>
                    </a:ext>
                  </a:extLst>
                </a:gridCol>
              </a:tblGrid>
              <a:tr h="42913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Type</a:t>
                      </a:r>
                      <a:endParaRPr lang="zh-CN" altLang="en-US" sz="12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Model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With Feature Engineering</a:t>
                      </a:r>
                      <a:endParaRPr lang="zh-CN" altLang="en-US" sz="1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Without Feature Engineering</a:t>
                      </a:r>
                      <a:endParaRPr lang="zh-CN" altLang="en-US" sz="1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837682"/>
                  </a:ext>
                </a:extLst>
              </a:tr>
              <a:tr h="267823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Type</a:t>
                      </a:r>
                      <a:endParaRPr lang="zh-CN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Model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LR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SVC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LR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SVC</a:t>
                      </a:r>
                      <a:endParaRPr lang="zh-CN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419591"/>
                  </a:ext>
                </a:extLst>
              </a:tr>
              <a:tr h="42573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Traditional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sklearn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77.29%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77.06%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73.45%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73.89%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26480"/>
                  </a:ext>
                </a:extLst>
              </a:tr>
              <a:tr h="4257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mlxtend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76.84%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76.99%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72.71%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72.20%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750560"/>
                  </a:ext>
                </a:extLst>
              </a:tr>
              <a:tr h="42573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vecstack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77.43%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77.36%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72.94%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72.64%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15491"/>
                  </a:ext>
                </a:extLst>
              </a:tr>
              <a:tr h="601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Customized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Kfold</a:t>
                      </a:r>
                      <a:r>
                        <a:rPr lang="en-US" altLang="zh-CN" sz="1200" dirty="0"/>
                        <a:t> Cross-Validation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78.17%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77.21%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73.53%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74.56%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254981"/>
                  </a:ext>
                </a:extLst>
              </a:tr>
            </a:tbl>
          </a:graphicData>
        </a:graphic>
      </p:graphicFrame>
      <p:sp>
        <p:nvSpPr>
          <p:cNvPr id="14" name="Google Shape;268;p39">
            <a:extLst>
              <a:ext uri="{FF2B5EF4-FFF2-40B4-BE49-F238E27FC236}">
                <a16:creationId xmlns:a16="http://schemas.microsoft.com/office/drawing/2014/main" id="{3C0F7098-B892-41B3-8E30-B513E25757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851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Comparison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15" name="Google Shape;224;p36">
            <a:extLst>
              <a:ext uri="{FF2B5EF4-FFF2-40B4-BE49-F238E27FC236}">
                <a16:creationId xmlns:a16="http://schemas.microsoft.com/office/drawing/2014/main" id="{E4C10F9F-FE4E-4238-B79B-9E6BFB72C74E}"/>
              </a:ext>
            </a:extLst>
          </p:cNvPr>
          <p:cNvSpPr txBox="1">
            <a:spLocks/>
          </p:cNvSpPr>
          <p:nvPr/>
        </p:nvSpPr>
        <p:spPr>
          <a:xfrm>
            <a:off x="723599" y="697818"/>
            <a:ext cx="230668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-ES" altLang="zh-CN" sz="1400" dirty="0"/>
              <a:t>(w/o Feature Engineering)</a:t>
            </a:r>
            <a:endParaRPr lang="en-US" sz="14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7195920-D614-425F-B7CF-DD0F840E7810}"/>
              </a:ext>
            </a:extLst>
          </p:cNvPr>
          <p:cNvCxnSpPr>
            <a:cxnSpLocks/>
          </p:cNvCxnSpPr>
          <p:nvPr/>
        </p:nvCxnSpPr>
        <p:spPr>
          <a:xfrm>
            <a:off x="794481" y="870540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307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2362F5E-472E-415E-A38E-5A14D2E0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B0AB25-1BDD-4BC5-B9D5-31E0F9D0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7C1E6BF-E6EF-49C4-BAD6-F5E9C7882E3C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68;p39">
            <a:extLst>
              <a:ext uri="{FF2B5EF4-FFF2-40B4-BE49-F238E27FC236}">
                <a16:creationId xmlns:a16="http://schemas.microsoft.com/office/drawing/2014/main" id="{81699B1F-071D-499A-8D73-12BA3C745B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</a:t>
            </a:r>
            <a:br>
              <a:rPr lang="es" dirty="0"/>
            </a:br>
            <a:r>
              <a:rPr lang="es" dirty="0"/>
              <a:t>Selection</a:t>
            </a:r>
            <a:endParaRPr dirty="0"/>
          </a:p>
        </p:txBody>
      </p:sp>
      <p:sp>
        <p:nvSpPr>
          <p:cNvPr id="18" name="Google Shape;224;p36">
            <a:extLst>
              <a:ext uri="{FF2B5EF4-FFF2-40B4-BE49-F238E27FC236}">
                <a16:creationId xmlns:a16="http://schemas.microsoft.com/office/drawing/2014/main" id="{FCDF8C26-7D66-4275-951B-D1B2EC78D193}"/>
              </a:ext>
            </a:extLst>
          </p:cNvPr>
          <p:cNvSpPr txBox="1">
            <a:spLocks/>
          </p:cNvSpPr>
          <p:nvPr/>
        </p:nvSpPr>
        <p:spPr>
          <a:xfrm>
            <a:off x="723599" y="958315"/>
            <a:ext cx="230668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Importance Visualization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7918327-E7E5-40D1-BA5C-FDCF78F9E0C3}"/>
              </a:ext>
            </a:extLst>
          </p:cNvPr>
          <p:cNvCxnSpPr>
            <a:cxnSpLocks/>
          </p:cNvCxnSpPr>
          <p:nvPr/>
        </p:nvCxnSpPr>
        <p:spPr>
          <a:xfrm>
            <a:off x="794481" y="1131037"/>
            <a:ext cx="1408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47FF574-B401-4277-90DD-A02099CE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84025" y="1520275"/>
            <a:ext cx="3213473" cy="2880000"/>
          </a:xfrm>
          <a:prstGeom prst="rect">
            <a:avLst/>
          </a:prstGeom>
        </p:spPr>
      </p:pic>
      <p:pic>
        <p:nvPicPr>
          <p:cNvPr id="20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D449AFD-4A80-4E25-B6DF-F6045E4C1F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281071" y="183547"/>
            <a:ext cx="3152809" cy="3785022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E884689F-1F68-4213-807A-833DC345BA78}"/>
              </a:ext>
            </a:extLst>
          </p:cNvPr>
          <p:cNvSpPr txBox="1"/>
          <p:nvPr/>
        </p:nvSpPr>
        <p:spPr>
          <a:xfrm>
            <a:off x="1106553" y="4426653"/>
            <a:ext cx="2193271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Gradient Boosting Feature Importance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DCE6FB2D-2A52-4A1F-BA93-9447B2D836AD}"/>
              </a:ext>
            </a:extLst>
          </p:cNvPr>
          <p:cNvSpPr txBox="1"/>
          <p:nvPr/>
        </p:nvSpPr>
        <p:spPr>
          <a:xfrm>
            <a:off x="5405080" y="4042997"/>
            <a:ext cx="2904790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Gradient Boosting (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</a:t>
            </a:r>
            <a:r>
              <a:rPr kumimoji="0" lang="en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odel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A</a:t>
            </a:r>
            <a:r>
              <a:rPr kumimoji="0" lang="en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gnostic) Feature Importance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CAE2F4-7B8D-4F58-8055-94BC84EE44C1}"/>
              </a:ext>
            </a:extLst>
          </p:cNvPr>
          <p:cNvSpPr txBox="1"/>
          <p:nvPr/>
        </p:nvSpPr>
        <p:spPr>
          <a:xfrm>
            <a:off x="0" y="4890260"/>
            <a:ext cx="84322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Gupta, “Feature selection techniques in machine learning,” Analytics Vidhya, 2020.</a:t>
            </a:r>
          </a:p>
        </p:txBody>
      </p:sp>
    </p:spTree>
    <p:extLst>
      <p:ext uri="{BB962C8B-B14F-4D97-AF65-F5344CB8AC3E}">
        <p14:creationId xmlns:p14="http://schemas.microsoft.com/office/powerpoint/2010/main" val="141079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3864826" y="161115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Introduction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ctrTitle"/>
          </p:nvPr>
        </p:nvSpPr>
        <p:spPr>
          <a:xfrm flipH="1">
            <a:off x="3970850" y="161115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Conclusion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69" name="Google Shape;669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07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/>
          <p:nvPr/>
        </p:nvSpPr>
        <p:spPr>
          <a:xfrm>
            <a:off x="-172313" y="1690325"/>
            <a:ext cx="4744200" cy="109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0" name="Google Shape;400;p44"/>
          <p:cNvSpPr/>
          <p:nvPr/>
        </p:nvSpPr>
        <p:spPr>
          <a:xfrm>
            <a:off x="4572121" y="1690325"/>
            <a:ext cx="4744200" cy="109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1" name="Google Shape;401;p44"/>
          <p:cNvSpPr/>
          <p:nvPr/>
        </p:nvSpPr>
        <p:spPr>
          <a:xfrm>
            <a:off x="-172313" y="2789753"/>
            <a:ext cx="4744200" cy="109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4572121" y="2789753"/>
            <a:ext cx="4744200" cy="109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03" name="Google Shape;403;p44"/>
          <p:cNvPicPr preferRelativeResize="0"/>
          <p:nvPr/>
        </p:nvPicPr>
        <p:blipFill rotWithShape="1">
          <a:blip r:embed="rId3">
            <a:alphaModFix/>
          </a:blip>
          <a:srcRect l="2125" r="2125"/>
          <a:stretch/>
        </p:blipFill>
        <p:spPr>
          <a:xfrm>
            <a:off x="1792473" y="1156025"/>
            <a:ext cx="5559002" cy="32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4"/>
          <p:cNvSpPr/>
          <p:nvPr/>
        </p:nvSpPr>
        <p:spPr>
          <a:xfrm>
            <a:off x="4571971" y="11560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1792500" y="11560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1792500" y="2789750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7" name="Google Shape;407;p44"/>
          <p:cNvSpPr/>
          <p:nvPr/>
        </p:nvSpPr>
        <p:spPr>
          <a:xfrm>
            <a:off x="4571971" y="2789750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>
            <a:spLocks noGrp="1"/>
          </p:cNvSpPr>
          <p:nvPr>
            <p:ph type="subTitle" idx="5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Improve accuracy by </a:t>
            </a:r>
            <a:r>
              <a:rPr lang="es" sz="1400" b="1" dirty="0">
                <a:solidFill>
                  <a:schemeClr val="lt1"/>
                </a:solidFill>
              </a:rPr>
              <a:t>5%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410" name="Google Shape;410;p44"/>
          <p:cNvSpPr txBox="1">
            <a:spLocks noGrp="1"/>
          </p:cNvSpPr>
          <p:nvPr>
            <p:ph type="ctrTitle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Modelling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1" name="Google Shape;411;p44"/>
          <p:cNvSpPr txBox="1">
            <a:spLocks noGrp="1"/>
          </p:cNvSpPr>
          <p:nvPr>
            <p:ph type="ctrTitle" idx="4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Feature: Sentiment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2" name="Google Shape;412;p44"/>
          <p:cNvSpPr txBox="1">
            <a:spLocks noGrp="1"/>
          </p:cNvSpPr>
          <p:nvPr>
            <p:ph type="ctrTitle" idx="6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Feature: SIC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3" name="Google Shape;413;p44"/>
          <p:cNvSpPr txBox="1">
            <a:spLocks noGrp="1"/>
          </p:cNvSpPr>
          <p:nvPr>
            <p:ph type="subTitle" idx="7"/>
          </p:nvPr>
        </p:nvSpPr>
        <p:spPr>
          <a:xfrm>
            <a:off x="5048531" y="36914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Improve accuracy by </a:t>
            </a:r>
            <a:r>
              <a:rPr lang="en-US" altLang="zh-CN" sz="1400" b="1">
                <a:solidFill>
                  <a:schemeClr val="lt1"/>
                </a:solidFill>
              </a:rPr>
              <a:t>4%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414" name="Google Shape;414;p44"/>
          <p:cNvSpPr txBox="1">
            <a:spLocks noGrp="1"/>
          </p:cNvSpPr>
          <p:nvPr>
            <p:ph type="subTitle" idx="1"/>
          </p:nvPr>
        </p:nvSpPr>
        <p:spPr>
          <a:xfrm>
            <a:off x="2083072" y="2101300"/>
            <a:ext cx="2302806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The model acheives </a:t>
            </a:r>
            <a:r>
              <a:rPr lang="es" sz="1400" b="1" dirty="0">
                <a:solidFill>
                  <a:schemeClr val="lt1"/>
                </a:solidFill>
              </a:rPr>
              <a:t>78%</a:t>
            </a:r>
            <a:r>
              <a:rPr lang="es" dirty="0">
                <a:solidFill>
                  <a:schemeClr val="lt1"/>
                </a:solidFill>
              </a:rPr>
              <a:t> of accuracy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5" name="Google Shape;415;p44"/>
          <p:cNvSpPr txBox="1">
            <a:spLocks noGrp="1"/>
          </p:cNvSpPr>
          <p:nvPr>
            <p:ph type="ctrTitle" idx="2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Feature: Volatility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6" name="Google Shape;416;p44"/>
          <p:cNvSpPr txBox="1">
            <a:spLocks noGrp="1"/>
          </p:cNvSpPr>
          <p:nvPr>
            <p:ph type="subTitle" idx="3"/>
          </p:nvPr>
        </p:nvSpPr>
        <p:spPr>
          <a:xfrm>
            <a:off x="5065500" y="2180643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Improve accuracy by </a:t>
            </a:r>
            <a:r>
              <a:rPr lang="es" sz="1400" b="1" dirty="0">
                <a:solidFill>
                  <a:schemeClr val="lt1"/>
                </a:solidFill>
              </a:rPr>
              <a:t>5%</a:t>
            </a:r>
            <a:endParaRPr sz="1400" b="1" dirty="0">
              <a:solidFill>
                <a:schemeClr val="lt1"/>
              </a:solidFill>
            </a:endParaRPr>
          </a:p>
        </p:txBody>
      </p:sp>
      <p:grpSp>
        <p:nvGrpSpPr>
          <p:cNvPr id="417" name="Google Shape;417;p44"/>
          <p:cNvGrpSpPr/>
          <p:nvPr/>
        </p:nvGrpSpPr>
        <p:grpSpPr>
          <a:xfrm>
            <a:off x="3059713" y="1482825"/>
            <a:ext cx="245075" cy="245100"/>
            <a:chOff x="4319700" y="984300"/>
            <a:chExt cx="245075" cy="245100"/>
          </a:xfrm>
        </p:grpSpPr>
        <p:sp>
          <p:nvSpPr>
            <p:cNvPr id="418" name="Google Shape;418;p44"/>
            <p:cNvSpPr/>
            <p:nvPr/>
          </p:nvSpPr>
          <p:spPr>
            <a:xfrm>
              <a:off x="4319700" y="1076400"/>
              <a:ext cx="245075" cy="153000"/>
            </a:xfrm>
            <a:custGeom>
              <a:avLst/>
              <a:gdLst/>
              <a:ahLst/>
              <a:cxnLst/>
              <a:rect l="l" t="t" r="r" b="b"/>
              <a:pathLst>
                <a:path w="9803" h="6120" extrusionOk="0">
                  <a:moveTo>
                    <a:pt x="2609" y="2744"/>
                  </a:moveTo>
                  <a:lnTo>
                    <a:pt x="2609" y="5832"/>
                  </a:lnTo>
                  <a:lnTo>
                    <a:pt x="1362" y="5832"/>
                  </a:lnTo>
                  <a:lnTo>
                    <a:pt x="1362" y="2744"/>
                  </a:lnTo>
                  <a:close/>
                  <a:moveTo>
                    <a:pt x="5525" y="1976"/>
                  </a:moveTo>
                  <a:lnTo>
                    <a:pt x="5525" y="5832"/>
                  </a:lnTo>
                  <a:lnTo>
                    <a:pt x="4278" y="5832"/>
                  </a:lnTo>
                  <a:lnTo>
                    <a:pt x="4278" y="1976"/>
                  </a:lnTo>
                  <a:close/>
                  <a:moveTo>
                    <a:pt x="8440" y="287"/>
                  </a:moveTo>
                  <a:lnTo>
                    <a:pt x="8440" y="5832"/>
                  </a:lnTo>
                  <a:lnTo>
                    <a:pt x="7194" y="5832"/>
                  </a:lnTo>
                  <a:lnTo>
                    <a:pt x="7194" y="287"/>
                  </a:lnTo>
                  <a:close/>
                  <a:moveTo>
                    <a:pt x="7051" y="0"/>
                  </a:moveTo>
                  <a:cubicBezTo>
                    <a:pt x="6972" y="0"/>
                    <a:pt x="6907" y="65"/>
                    <a:pt x="6907" y="144"/>
                  </a:cubicBezTo>
                  <a:lnTo>
                    <a:pt x="6907" y="5832"/>
                  </a:lnTo>
                  <a:lnTo>
                    <a:pt x="5814" y="5832"/>
                  </a:lnTo>
                  <a:lnTo>
                    <a:pt x="5814" y="1832"/>
                  </a:lnTo>
                  <a:cubicBezTo>
                    <a:pt x="5814" y="1753"/>
                    <a:pt x="5750" y="1688"/>
                    <a:pt x="5670" y="1688"/>
                  </a:cubicBezTo>
                  <a:lnTo>
                    <a:pt x="4135" y="1688"/>
                  </a:lnTo>
                  <a:cubicBezTo>
                    <a:pt x="4056" y="1688"/>
                    <a:pt x="3991" y="1753"/>
                    <a:pt x="3991" y="1832"/>
                  </a:cubicBezTo>
                  <a:lnTo>
                    <a:pt x="3991" y="5832"/>
                  </a:lnTo>
                  <a:lnTo>
                    <a:pt x="2897" y="5832"/>
                  </a:lnTo>
                  <a:lnTo>
                    <a:pt x="2897" y="2599"/>
                  </a:lnTo>
                  <a:cubicBezTo>
                    <a:pt x="2897" y="2520"/>
                    <a:pt x="2832" y="2455"/>
                    <a:pt x="2753" y="2455"/>
                  </a:cubicBezTo>
                  <a:lnTo>
                    <a:pt x="1218" y="2455"/>
                  </a:lnTo>
                  <a:cubicBezTo>
                    <a:pt x="1139" y="2455"/>
                    <a:pt x="1074" y="2520"/>
                    <a:pt x="1074" y="2599"/>
                  </a:cubicBezTo>
                  <a:lnTo>
                    <a:pt x="1074" y="5832"/>
                  </a:lnTo>
                  <a:lnTo>
                    <a:pt x="144" y="5832"/>
                  </a:lnTo>
                  <a:cubicBezTo>
                    <a:pt x="65" y="5832"/>
                    <a:pt x="0" y="5896"/>
                    <a:pt x="0" y="5976"/>
                  </a:cubicBezTo>
                  <a:cubicBezTo>
                    <a:pt x="0" y="6055"/>
                    <a:pt x="65" y="6120"/>
                    <a:pt x="144" y="6120"/>
                  </a:cubicBezTo>
                  <a:lnTo>
                    <a:pt x="9659" y="6120"/>
                  </a:lnTo>
                  <a:cubicBezTo>
                    <a:pt x="9739" y="6120"/>
                    <a:pt x="9803" y="6055"/>
                    <a:pt x="9803" y="5976"/>
                  </a:cubicBezTo>
                  <a:cubicBezTo>
                    <a:pt x="9803" y="5896"/>
                    <a:pt x="9739" y="5832"/>
                    <a:pt x="9659" y="5832"/>
                  </a:cubicBezTo>
                  <a:lnTo>
                    <a:pt x="8729" y="5832"/>
                  </a:lnTo>
                  <a:lnTo>
                    <a:pt x="8729" y="144"/>
                  </a:lnTo>
                  <a:cubicBezTo>
                    <a:pt x="8729" y="65"/>
                    <a:pt x="8664" y="0"/>
                    <a:pt x="8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4323400" y="984300"/>
              <a:ext cx="233775" cy="141525"/>
            </a:xfrm>
            <a:custGeom>
              <a:avLst/>
              <a:gdLst/>
              <a:ahLst/>
              <a:cxnLst/>
              <a:rect l="l" t="t" r="r" b="b"/>
              <a:pathLst>
                <a:path w="9351" h="5661" extrusionOk="0">
                  <a:moveTo>
                    <a:pt x="8898" y="0"/>
                  </a:moveTo>
                  <a:cubicBezTo>
                    <a:pt x="8879" y="0"/>
                    <a:pt x="8860" y="1"/>
                    <a:pt x="8842" y="4"/>
                  </a:cubicBezTo>
                  <a:lnTo>
                    <a:pt x="7614" y="157"/>
                  </a:lnTo>
                  <a:cubicBezTo>
                    <a:pt x="7366" y="188"/>
                    <a:pt x="7191" y="413"/>
                    <a:pt x="7222" y="661"/>
                  </a:cubicBezTo>
                  <a:cubicBezTo>
                    <a:pt x="7251" y="888"/>
                    <a:pt x="7445" y="1056"/>
                    <a:pt x="7669" y="1056"/>
                  </a:cubicBezTo>
                  <a:cubicBezTo>
                    <a:pt x="7688" y="1056"/>
                    <a:pt x="7707" y="1055"/>
                    <a:pt x="7726" y="1052"/>
                  </a:cubicBezTo>
                  <a:lnTo>
                    <a:pt x="7827" y="1040"/>
                  </a:lnTo>
                  <a:lnTo>
                    <a:pt x="7827" y="1040"/>
                  </a:lnTo>
                  <a:cubicBezTo>
                    <a:pt x="6319" y="2788"/>
                    <a:pt x="4529" y="3689"/>
                    <a:pt x="3262" y="4143"/>
                  </a:cubicBezTo>
                  <a:cubicBezTo>
                    <a:pt x="1684" y="4710"/>
                    <a:pt x="455" y="4758"/>
                    <a:pt x="443" y="4758"/>
                  </a:cubicBezTo>
                  <a:cubicBezTo>
                    <a:pt x="197" y="4765"/>
                    <a:pt x="0" y="4970"/>
                    <a:pt x="4" y="5216"/>
                  </a:cubicBezTo>
                  <a:cubicBezTo>
                    <a:pt x="8" y="5462"/>
                    <a:pt x="210" y="5660"/>
                    <a:pt x="457" y="5660"/>
                  </a:cubicBezTo>
                  <a:lnTo>
                    <a:pt x="470" y="5660"/>
                  </a:lnTo>
                  <a:cubicBezTo>
                    <a:pt x="525" y="5658"/>
                    <a:pt x="1828" y="5612"/>
                    <a:pt x="3543" y="5001"/>
                  </a:cubicBezTo>
                  <a:cubicBezTo>
                    <a:pt x="4496" y="4663"/>
                    <a:pt x="5402" y="4208"/>
                    <a:pt x="6241" y="3645"/>
                  </a:cubicBezTo>
                  <a:cubicBezTo>
                    <a:pt x="6306" y="3599"/>
                    <a:pt x="6322" y="3512"/>
                    <a:pt x="6277" y="3447"/>
                  </a:cubicBezTo>
                  <a:cubicBezTo>
                    <a:pt x="6250" y="3405"/>
                    <a:pt x="6205" y="3383"/>
                    <a:pt x="6158" y="3383"/>
                  </a:cubicBezTo>
                  <a:cubicBezTo>
                    <a:pt x="6132" y="3383"/>
                    <a:pt x="6105" y="3390"/>
                    <a:pt x="6081" y="3405"/>
                  </a:cubicBezTo>
                  <a:cubicBezTo>
                    <a:pt x="5261" y="3956"/>
                    <a:pt x="4377" y="4400"/>
                    <a:pt x="3446" y="4730"/>
                  </a:cubicBezTo>
                  <a:cubicBezTo>
                    <a:pt x="1773" y="5326"/>
                    <a:pt x="514" y="5371"/>
                    <a:pt x="462" y="5372"/>
                  </a:cubicBezTo>
                  <a:lnTo>
                    <a:pt x="457" y="5372"/>
                  </a:lnTo>
                  <a:cubicBezTo>
                    <a:pt x="456" y="5372"/>
                    <a:pt x="455" y="5372"/>
                    <a:pt x="454" y="5372"/>
                  </a:cubicBezTo>
                  <a:cubicBezTo>
                    <a:pt x="365" y="5372"/>
                    <a:pt x="292" y="5300"/>
                    <a:pt x="291" y="5212"/>
                  </a:cubicBezTo>
                  <a:cubicBezTo>
                    <a:pt x="290" y="5122"/>
                    <a:pt x="362" y="5048"/>
                    <a:pt x="453" y="5046"/>
                  </a:cubicBezTo>
                  <a:cubicBezTo>
                    <a:pt x="465" y="5046"/>
                    <a:pt x="1729" y="4999"/>
                    <a:pt x="3359" y="4415"/>
                  </a:cubicBezTo>
                  <a:cubicBezTo>
                    <a:pt x="4725" y="3925"/>
                    <a:pt x="6689" y="2925"/>
                    <a:pt x="8282" y="942"/>
                  </a:cubicBezTo>
                  <a:cubicBezTo>
                    <a:pt x="8357" y="847"/>
                    <a:pt x="8286" y="708"/>
                    <a:pt x="8171" y="708"/>
                  </a:cubicBezTo>
                  <a:cubicBezTo>
                    <a:pt x="8165" y="708"/>
                    <a:pt x="8159" y="708"/>
                    <a:pt x="8152" y="709"/>
                  </a:cubicBezTo>
                  <a:lnTo>
                    <a:pt x="7691" y="767"/>
                  </a:lnTo>
                  <a:cubicBezTo>
                    <a:pt x="7684" y="768"/>
                    <a:pt x="7677" y="768"/>
                    <a:pt x="7671" y="768"/>
                  </a:cubicBezTo>
                  <a:cubicBezTo>
                    <a:pt x="7589" y="768"/>
                    <a:pt x="7519" y="708"/>
                    <a:pt x="7509" y="624"/>
                  </a:cubicBezTo>
                  <a:cubicBezTo>
                    <a:pt x="7497" y="535"/>
                    <a:pt x="7560" y="455"/>
                    <a:pt x="7650" y="443"/>
                  </a:cubicBezTo>
                  <a:lnTo>
                    <a:pt x="8878" y="289"/>
                  </a:lnTo>
                  <a:cubicBezTo>
                    <a:pt x="8884" y="288"/>
                    <a:pt x="8890" y="288"/>
                    <a:pt x="8896" y="288"/>
                  </a:cubicBezTo>
                  <a:cubicBezTo>
                    <a:pt x="8986" y="288"/>
                    <a:pt x="9061" y="360"/>
                    <a:pt x="9061" y="451"/>
                  </a:cubicBezTo>
                  <a:lnTo>
                    <a:pt x="9061" y="1680"/>
                  </a:lnTo>
                  <a:cubicBezTo>
                    <a:pt x="9061" y="1770"/>
                    <a:pt x="8988" y="1843"/>
                    <a:pt x="8898" y="1843"/>
                  </a:cubicBezTo>
                  <a:cubicBezTo>
                    <a:pt x="8808" y="1843"/>
                    <a:pt x="8735" y="1770"/>
                    <a:pt x="8735" y="1680"/>
                  </a:cubicBezTo>
                  <a:lnTo>
                    <a:pt x="8735" y="1307"/>
                  </a:lnTo>
                  <a:cubicBezTo>
                    <a:pt x="8735" y="1219"/>
                    <a:pt x="8664" y="1163"/>
                    <a:pt x="8590" y="1163"/>
                  </a:cubicBezTo>
                  <a:cubicBezTo>
                    <a:pt x="8550" y="1163"/>
                    <a:pt x="8510" y="1180"/>
                    <a:pt x="8480" y="1217"/>
                  </a:cubicBezTo>
                  <a:cubicBezTo>
                    <a:pt x="7944" y="1874"/>
                    <a:pt x="7333" y="2469"/>
                    <a:pt x="6661" y="2987"/>
                  </a:cubicBezTo>
                  <a:cubicBezTo>
                    <a:pt x="6598" y="3035"/>
                    <a:pt x="6587" y="3125"/>
                    <a:pt x="6635" y="3189"/>
                  </a:cubicBezTo>
                  <a:cubicBezTo>
                    <a:pt x="6664" y="3225"/>
                    <a:pt x="6706" y="3244"/>
                    <a:pt x="6749" y="3244"/>
                  </a:cubicBezTo>
                  <a:cubicBezTo>
                    <a:pt x="6780" y="3244"/>
                    <a:pt x="6811" y="3235"/>
                    <a:pt x="6837" y="3214"/>
                  </a:cubicBezTo>
                  <a:cubicBezTo>
                    <a:pt x="7421" y="2763"/>
                    <a:pt x="7961" y="2256"/>
                    <a:pt x="8447" y="1700"/>
                  </a:cubicBezTo>
                  <a:cubicBezTo>
                    <a:pt x="8457" y="1943"/>
                    <a:pt x="8657" y="2133"/>
                    <a:pt x="8898" y="2133"/>
                  </a:cubicBezTo>
                  <a:cubicBezTo>
                    <a:pt x="8901" y="2133"/>
                    <a:pt x="8904" y="2133"/>
                    <a:pt x="8908" y="2133"/>
                  </a:cubicBezTo>
                  <a:cubicBezTo>
                    <a:pt x="9154" y="2128"/>
                    <a:pt x="9351" y="1926"/>
                    <a:pt x="9349" y="1680"/>
                  </a:cubicBezTo>
                  <a:lnTo>
                    <a:pt x="9349" y="452"/>
                  </a:lnTo>
                  <a:cubicBezTo>
                    <a:pt x="9349" y="323"/>
                    <a:pt x="9294" y="199"/>
                    <a:pt x="9197" y="113"/>
                  </a:cubicBezTo>
                  <a:cubicBezTo>
                    <a:pt x="9113" y="40"/>
                    <a:pt x="9007" y="0"/>
                    <a:pt x="8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44"/>
          <p:cNvGrpSpPr/>
          <p:nvPr/>
        </p:nvGrpSpPr>
        <p:grpSpPr>
          <a:xfrm>
            <a:off x="5815813" y="1468050"/>
            <a:ext cx="291825" cy="259875"/>
            <a:chOff x="6101925" y="1368525"/>
            <a:chExt cx="291825" cy="259875"/>
          </a:xfrm>
        </p:grpSpPr>
        <p:sp>
          <p:nvSpPr>
            <p:cNvPr id="421" name="Google Shape;421;p44"/>
            <p:cNvSpPr/>
            <p:nvPr/>
          </p:nvSpPr>
          <p:spPr>
            <a:xfrm>
              <a:off x="6120225" y="1593475"/>
              <a:ext cx="8575" cy="34900"/>
            </a:xfrm>
            <a:custGeom>
              <a:avLst/>
              <a:gdLst/>
              <a:ahLst/>
              <a:cxnLst/>
              <a:rect l="l" t="t" r="r" b="b"/>
              <a:pathLst>
                <a:path w="343" h="1396" extrusionOk="0">
                  <a:moveTo>
                    <a:pt x="171" y="1"/>
                  </a:moveTo>
                  <a:cubicBezTo>
                    <a:pt x="77" y="1"/>
                    <a:pt x="0" y="77"/>
                    <a:pt x="0" y="172"/>
                  </a:cubicBezTo>
                  <a:lnTo>
                    <a:pt x="0" y="1224"/>
                  </a:lnTo>
                  <a:cubicBezTo>
                    <a:pt x="0" y="1318"/>
                    <a:pt x="77" y="1395"/>
                    <a:pt x="171" y="1395"/>
                  </a:cubicBezTo>
                  <a:cubicBezTo>
                    <a:pt x="266" y="1395"/>
                    <a:pt x="342" y="1318"/>
                    <a:pt x="342" y="1224"/>
                  </a:cubicBezTo>
                  <a:lnTo>
                    <a:pt x="342" y="172"/>
                  </a:lnTo>
                  <a:cubicBezTo>
                    <a:pt x="342" y="77"/>
                    <a:pt x="266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6101925" y="1478175"/>
              <a:ext cx="157500" cy="150225"/>
            </a:xfrm>
            <a:custGeom>
              <a:avLst/>
              <a:gdLst/>
              <a:ahLst/>
              <a:cxnLst/>
              <a:rect l="l" t="t" r="r" b="b"/>
              <a:pathLst>
                <a:path w="6300" h="6009" extrusionOk="0">
                  <a:moveTo>
                    <a:pt x="5832" y="946"/>
                  </a:moveTo>
                  <a:lnTo>
                    <a:pt x="5895" y="1201"/>
                  </a:lnTo>
                  <a:cubicBezTo>
                    <a:pt x="5911" y="1267"/>
                    <a:pt x="5891" y="1337"/>
                    <a:pt x="5844" y="1385"/>
                  </a:cubicBezTo>
                  <a:lnTo>
                    <a:pt x="5844" y="1386"/>
                  </a:lnTo>
                  <a:lnTo>
                    <a:pt x="5745" y="1484"/>
                  </a:lnTo>
                  <a:lnTo>
                    <a:pt x="5510" y="1249"/>
                  </a:lnTo>
                  <a:lnTo>
                    <a:pt x="5832" y="946"/>
                  </a:lnTo>
                  <a:close/>
                  <a:moveTo>
                    <a:pt x="1817" y="343"/>
                  </a:moveTo>
                  <a:cubicBezTo>
                    <a:pt x="2094" y="343"/>
                    <a:pt x="2371" y="450"/>
                    <a:pt x="2579" y="666"/>
                  </a:cubicBezTo>
                  <a:cubicBezTo>
                    <a:pt x="2781" y="873"/>
                    <a:pt x="2904" y="1156"/>
                    <a:pt x="2925" y="1463"/>
                  </a:cubicBezTo>
                  <a:cubicBezTo>
                    <a:pt x="2933" y="1572"/>
                    <a:pt x="2949" y="1712"/>
                    <a:pt x="2972" y="1869"/>
                  </a:cubicBezTo>
                  <a:cubicBezTo>
                    <a:pt x="2788" y="1555"/>
                    <a:pt x="2489" y="1327"/>
                    <a:pt x="2096" y="1200"/>
                  </a:cubicBezTo>
                  <a:cubicBezTo>
                    <a:pt x="1886" y="1133"/>
                    <a:pt x="1667" y="1098"/>
                    <a:pt x="1447" y="1098"/>
                  </a:cubicBezTo>
                  <a:cubicBezTo>
                    <a:pt x="1401" y="1099"/>
                    <a:pt x="1360" y="1118"/>
                    <a:pt x="1329" y="1149"/>
                  </a:cubicBezTo>
                  <a:lnTo>
                    <a:pt x="1020" y="1469"/>
                  </a:lnTo>
                  <a:cubicBezTo>
                    <a:pt x="956" y="1538"/>
                    <a:pt x="959" y="1644"/>
                    <a:pt x="1026" y="1709"/>
                  </a:cubicBezTo>
                  <a:cubicBezTo>
                    <a:pt x="1059" y="1741"/>
                    <a:pt x="1102" y="1758"/>
                    <a:pt x="1145" y="1758"/>
                  </a:cubicBezTo>
                  <a:cubicBezTo>
                    <a:pt x="1189" y="1758"/>
                    <a:pt x="1233" y="1740"/>
                    <a:pt x="1267" y="1706"/>
                  </a:cubicBezTo>
                  <a:lnTo>
                    <a:pt x="1523" y="1441"/>
                  </a:lnTo>
                  <a:cubicBezTo>
                    <a:pt x="1745" y="1452"/>
                    <a:pt x="2455" y="1534"/>
                    <a:pt x="2731" y="2142"/>
                  </a:cubicBezTo>
                  <a:cubicBezTo>
                    <a:pt x="2662" y="2592"/>
                    <a:pt x="2274" y="2924"/>
                    <a:pt x="1820" y="2924"/>
                  </a:cubicBezTo>
                  <a:cubicBezTo>
                    <a:pt x="1819" y="2924"/>
                    <a:pt x="1818" y="2924"/>
                    <a:pt x="1817" y="2924"/>
                  </a:cubicBezTo>
                  <a:cubicBezTo>
                    <a:pt x="1306" y="2924"/>
                    <a:pt x="891" y="2510"/>
                    <a:pt x="891" y="2000"/>
                  </a:cubicBezTo>
                  <a:cubicBezTo>
                    <a:pt x="891" y="1901"/>
                    <a:pt x="812" y="1828"/>
                    <a:pt x="721" y="1828"/>
                  </a:cubicBezTo>
                  <a:cubicBezTo>
                    <a:pt x="702" y="1828"/>
                    <a:pt x="684" y="1831"/>
                    <a:pt x="665" y="1837"/>
                  </a:cubicBezTo>
                  <a:cubicBezTo>
                    <a:pt x="687" y="1693"/>
                    <a:pt x="701" y="1564"/>
                    <a:pt x="708" y="1463"/>
                  </a:cubicBezTo>
                  <a:cubicBezTo>
                    <a:pt x="730" y="1156"/>
                    <a:pt x="852" y="873"/>
                    <a:pt x="1054" y="666"/>
                  </a:cubicBezTo>
                  <a:cubicBezTo>
                    <a:pt x="1263" y="450"/>
                    <a:pt x="1540" y="343"/>
                    <a:pt x="1817" y="343"/>
                  </a:cubicBezTo>
                  <a:close/>
                  <a:moveTo>
                    <a:pt x="586" y="2299"/>
                  </a:moveTo>
                  <a:cubicBezTo>
                    <a:pt x="660" y="2601"/>
                    <a:pt x="841" y="2865"/>
                    <a:pt x="1097" y="3043"/>
                  </a:cubicBezTo>
                  <a:lnTo>
                    <a:pt x="1097" y="3230"/>
                  </a:lnTo>
                  <a:cubicBezTo>
                    <a:pt x="773" y="3174"/>
                    <a:pt x="543" y="3089"/>
                    <a:pt x="401" y="3024"/>
                  </a:cubicBezTo>
                  <a:cubicBezTo>
                    <a:pt x="392" y="3019"/>
                    <a:pt x="396" y="3008"/>
                    <a:pt x="396" y="3005"/>
                  </a:cubicBezTo>
                  <a:cubicBezTo>
                    <a:pt x="469" y="2810"/>
                    <a:pt x="533" y="2554"/>
                    <a:pt x="586" y="2299"/>
                  </a:cubicBezTo>
                  <a:close/>
                  <a:moveTo>
                    <a:pt x="3046" y="2299"/>
                  </a:moveTo>
                  <a:cubicBezTo>
                    <a:pt x="3089" y="2517"/>
                    <a:pt x="3145" y="2731"/>
                    <a:pt x="3213" y="2942"/>
                  </a:cubicBezTo>
                  <a:lnTo>
                    <a:pt x="2901" y="3237"/>
                  </a:lnTo>
                  <a:cubicBezTo>
                    <a:pt x="2865" y="3272"/>
                    <a:pt x="2816" y="3291"/>
                    <a:pt x="2766" y="3291"/>
                  </a:cubicBezTo>
                  <a:lnTo>
                    <a:pt x="2730" y="3291"/>
                  </a:lnTo>
                  <a:cubicBezTo>
                    <a:pt x="2622" y="3291"/>
                    <a:pt x="2535" y="3203"/>
                    <a:pt x="2535" y="3097"/>
                  </a:cubicBezTo>
                  <a:lnTo>
                    <a:pt x="2535" y="3044"/>
                  </a:lnTo>
                  <a:cubicBezTo>
                    <a:pt x="2792" y="2867"/>
                    <a:pt x="2974" y="2601"/>
                    <a:pt x="3046" y="2299"/>
                  </a:cubicBezTo>
                  <a:close/>
                  <a:moveTo>
                    <a:pt x="2205" y="3206"/>
                  </a:moveTo>
                  <a:cubicBezTo>
                    <a:pt x="2225" y="3300"/>
                    <a:pt x="2270" y="3386"/>
                    <a:pt x="2336" y="3458"/>
                  </a:cubicBezTo>
                  <a:lnTo>
                    <a:pt x="2077" y="3709"/>
                  </a:lnTo>
                  <a:cubicBezTo>
                    <a:pt x="2004" y="3779"/>
                    <a:pt x="1910" y="3813"/>
                    <a:pt x="1817" y="3813"/>
                  </a:cubicBezTo>
                  <a:cubicBezTo>
                    <a:pt x="1723" y="3813"/>
                    <a:pt x="1630" y="3779"/>
                    <a:pt x="1558" y="3709"/>
                  </a:cubicBezTo>
                  <a:lnTo>
                    <a:pt x="1397" y="3557"/>
                  </a:lnTo>
                  <a:cubicBezTo>
                    <a:pt x="1426" y="3506"/>
                    <a:pt x="1439" y="3449"/>
                    <a:pt x="1439" y="3390"/>
                  </a:cubicBezTo>
                  <a:lnTo>
                    <a:pt x="1439" y="3209"/>
                  </a:lnTo>
                  <a:cubicBezTo>
                    <a:pt x="1563" y="3247"/>
                    <a:pt x="1690" y="3266"/>
                    <a:pt x="1818" y="3266"/>
                  </a:cubicBezTo>
                  <a:cubicBezTo>
                    <a:pt x="1948" y="3266"/>
                    <a:pt x="2079" y="3246"/>
                    <a:pt x="2205" y="3206"/>
                  </a:cubicBezTo>
                  <a:close/>
                  <a:moveTo>
                    <a:pt x="1817" y="1"/>
                  </a:moveTo>
                  <a:cubicBezTo>
                    <a:pt x="1049" y="1"/>
                    <a:pt x="425" y="619"/>
                    <a:pt x="368" y="1438"/>
                  </a:cubicBezTo>
                  <a:cubicBezTo>
                    <a:pt x="343" y="1774"/>
                    <a:pt x="226" y="2482"/>
                    <a:pt x="75" y="2887"/>
                  </a:cubicBezTo>
                  <a:cubicBezTo>
                    <a:pt x="8" y="3060"/>
                    <a:pt x="89" y="3257"/>
                    <a:pt x="259" y="3334"/>
                  </a:cubicBezTo>
                  <a:cubicBezTo>
                    <a:pt x="444" y="3419"/>
                    <a:pt x="639" y="3483"/>
                    <a:pt x="840" y="3528"/>
                  </a:cubicBezTo>
                  <a:lnTo>
                    <a:pt x="399" y="3748"/>
                  </a:lnTo>
                  <a:cubicBezTo>
                    <a:pt x="155" y="3869"/>
                    <a:pt x="0" y="4119"/>
                    <a:pt x="1" y="4392"/>
                  </a:cubicBezTo>
                  <a:lnTo>
                    <a:pt x="1" y="5836"/>
                  </a:lnTo>
                  <a:cubicBezTo>
                    <a:pt x="1" y="5930"/>
                    <a:pt x="78" y="6007"/>
                    <a:pt x="172" y="6007"/>
                  </a:cubicBezTo>
                  <a:cubicBezTo>
                    <a:pt x="267" y="6007"/>
                    <a:pt x="343" y="5930"/>
                    <a:pt x="343" y="5836"/>
                  </a:cubicBezTo>
                  <a:lnTo>
                    <a:pt x="343" y="4392"/>
                  </a:lnTo>
                  <a:cubicBezTo>
                    <a:pt x="343" y="4248"/>
                    <a:pt x="424" y="4119"/>
                    <a:pt x="552" y="4055"/>
                  </a:cubicBezTo>
                  <a:lnTo>
                    <a:pt x="1123" y="3769"/>
                  </a:lnTo>
                  <a:lnTo>
                    <a:pt x="1322" y="3957"/>
                  </a:lnTo>
                  <a:cubicBezTo>
                    <a:pt x="1460" y="4089"/>
                    <a:pt x="1638" y="4155"/>
                    <a:pt x="1816" y="4155"/>
                  </a:cubicBezTo>
                  <a:cubicBezTo>
                    <a:pt x="1995" y="4155"/>
                    <a:pt x="2174" y="4089"/>
                    <a:pt x="2313" y="3956"/>
                  </a:cubicBezTo>
                  <a:lnTo>
                    <a:pt x="2653" y="3627"/>
                  </a:lnTo>
                  <a:cubicBezTo>
                    <a:pt x="2679" y="3630"/>
                    <a:pt x="2704" y="3633"/>
                    <a:pt x="2730" y="3633"/>
                  </a:cubicBezTo>
                  <a:lnTo>
                    <a:pt x="2768" y="3633"/>
                  </a:lnTo>
                  <a:cubicBezTo>
                    <a:pt x="2905" y="3633"/>
                    <a:pt x="3037" y="3580"/>
                    <a:pt x="3137" y="3486"/>
                  </a:cubicBezTo>
                  <a:lnTo>
                    <a:pt x="5261" y="1483"/>
                  </a:lnTo>
                  <a:lnTo>
                    <a:pt x="5504" y="1725"/>
                  </a:lnTo>
                  <a:lnTo>
                    <a:pt x="2824" y="4405"/>
                  </a:lnTo>
                  <a:cubicBezTo>
                    <a:pt x="2653" y="4575"/>
                    <a:pt x="2559" y="4804"/>
                    <a:pt x="2559" y="5043"/>
                  </a:cubicBezTo>
                  <a:lnTo>
                    <a:pt x="2559" y="5838"/>
                  </a:lnTo>
                  <a:cubicBezTo>
                    <a:pt x="2559" y="5932"/>
                    <a:pt x="2636" y="6009"/>
                    <a:pt x="2730" y="6009"/>
                  </a:cubicBezTo>
                  <a:cubicBezTo>
                    <a:pt x="2824" y="6009"/>
                    <a:pt x="2901" y="5932"/>
                    <a:pt x="2901" y="5838"/>
                  </a:cubicBezTo>
                  <a:lnTo>
                    <a:pt x="2901" y="5043"/>
                  </a:lnTo>
                  <a:cubicBezTo>
                    <a:pt x="2901" y="4895"/>
                    <a:pt x="2960" y="4753"/>
                    <a:pt x="3065" y="4648"/>
                  </a:cubicBezTo>
                  <a:lnTo>
                    <a:pt x="6086" y="1627"/>
                  </a:lnTo>
                  <a:cubicBezTo>
                    <a:pt x="6218" y="1494"/>
                    <a:pt x="6272" y="1301"/>
                    <a:pt x="6226" y="1118"/>
                  </a:cubicBezTo>
                  <a:lnTo>
                    <a:pt x="6117" y="676"/>
                  </a:lnTo>
                  <a:lnTo>
                    <a:pt x="6229" y="570"/>
                  </a:lnTo>
                  <a:cubicBezTo>
                    <a:pt x="6297" y="505"/>
                    <a:pt x="6300" y="398"/>
                    <a:pt x="6235" y="329"/>
                  </a:cubicBezTo>
                  <a:cubicBezTo>
                    <a:pt x="6202" y="293"/>
                    <a:pt x="6156" y="275"/>
                    <a:pt x="6110" y="275"/>
                  </a:cubicBezTo>
                  <a:cubicBezTo>
                    <a:pt x="6068" y="275"/>
                    <a:pt x="6026" y="290"/>
                    <a:pt x="5993" y="321"/>
                  </a:cubicBezTo>
                  <a:lnTo>
                    <a:pt x="3491" y="2681"/>
                  </a:lnTo>
                  <a:cubicBezTo>
                    <a:pt x="3373" y="2273"/>
                    <a:pt x="3286" y="1722"/>
                    <a:pt x="3266" y="1438"/>
                  </a:cubicBezTo>
                  <a:cubicBezTo>
                    <a:pt x="3208" y="619"/>
                    <a:pt x="2585" y="1"/>
                    <a:pt x="1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6220700" y="1368525"/>
              <a:ext cx="173050" cy="145650"/>
            </a:xfrm>
            <a:custGeom>
              <a:avLst/>
              <a:gdLst/>
              <a:ahLst/>
              <a:cxnLst/>
              <a:rect l="l" t="t" r="r" b="b"/>
              <a:pathLst>
                <a:path w="6922" h="5826" extrusionOk="0">
                  <a:moveTo>
                    <a:pt x="538" y="1"/>
                  </a:moveTo>
                  <a:cubicBezTo>
                    <a:pt x="242" y="1"/>
                    <a:pt x="2" y="241"/>
                    <a:pt x="1" y="537"/>
                  </a:cubicBezTo>
                  <a:lnTo>
                    <a:pt x="1" y="4970"/>
                  </a:lnTo>
                  <a:cubicBezTo>
                    <a:pt x="1" y="5064"/>
                    <a:pt x="78" y="5139"/>
                    <a:pt x="172" y="5139"/>
                  </a:cubicBezTo>
                  <a:cubicBezTo>
                    <a:pt x="266" y="5139"/>
                    <a:pt x="343" y="5064"/>
                    <a:pt x="343" y="4970"/>
                  </a:cubicBezTo>
                  <a:lnTo>
                    <a:pt x="343" y="538"/>
                  </a:lnTo>
                  <a:cubicBezTo>
                    <a:pt x="343" y="430"/>
                    <a:pt x="430" y="343"/>
                    <a:pt x="538" y="343"/>
                  </a:cubicBezTo>
                  <a:lnTo>
                    <a:pt x="6386" y="343"/>
                  </a:lnTo>
                  <a:cubicBezTo>
                    <a:pt x="6492" y="343"/>
                    <a:pt x="6580" y="430"/>
                    <a:pt x="6580" y="538"/>
                  </a:cubicBezTo>
                  <a:lnTo>
                    <a:pt x="6580" y="5289"/>
                  </a:lnTo>
                  <a:cubicBezTo>
                    <a:pt x="6580" y="5396"/>
                    <a:pt x="6492" y="5482"/>
                    <a:pt x="6386" y="5484"/>
                  </a:cubicBezTo>
                  <a:lnTo>
                    <a:pt x="2066" y="5484"/>
                  </a:lnTo>
                  <a:cubicBezTo>
                    <a:pt x="1974" y="5486"/>
                    <a:pt x="1900" y="5562"/>
                    <a:pt x="1900" y="5655"/>
                  </a:cubicBezTo>
                  <a:cubicBezTo>
                    <a:pt x="1900" y="5746"/>
                    <a:pt x="1974" y="5822"/>
                    <a:pt x="2066" y="5826"/>
                  </a:cubicBezTo>
                  <a:lnTo>
                    <a:pt x="6386" y="5826"/>
                  </a:lnTo>
                  <a:cubicBezTo>
                    <a:pt x="6682" y="5824"/>
                    <a:pt x="6921" y="5585"/>
                    <a:pt x="6921" y="5289"/>
                  </a:cubicBezTo>
                  <a:lnTo>
                    <a:pt x="6921" y="538"/>
                  </a:lnTo>
                  <a:cubicBezTo>
                    <a:pt x="6921" y="242"/>
                    <a:pt x="6682" y="1"/>
                    <a:pt x="6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6257250" y="1386825"/>
              <a:ext cx="104925" cy="100000"/>
            </a:xfrm>
            <a:custGeom>
              <a:avLst/>
              <a:gdLst/>
              <a:ahLst/>
              <a:cxnLst/>
              <a:rect l="l" t="t" r="r" b="b"/>
              <a:pathLst>
                <a:path w="4197" h="4000" extrusionOk="0">
                  <a:moveTo>
                    <a:pt x="1997" y="706"/>
                  </a:moveTo>
                  <a:cubicBezTo>
                    <a:pt x="2320" y="706"/>
                    <a:pt x="2644" y="813"/>
                    <a:pt x="2913" y="1026"/>
                  </a:cubicBezTo>
                  <a:lnTo>
                    <a:pt x="1879" y="2059"/>
                  </a:lnTo>
                  <a:cubicBezTo>
                    <a:pt x="1811" y="2127"/>
                    <a:pt x="1811" y="2234"/>
                    <a:pt x="1879" y="2302"/>
                  </a:cubicBezTo>
                  <a:cubicBezTo>
                    <a:pt x="1912" y="2335"/>
                    <a:pt x="1955" y="2351"/>
                    <a:pt x="1999" y="2351"/>
                  </a:cubicBezTo>
                  <a:cubicBezTo>
                    <a:pt x="2043" y="2351"/>
                    <a:pt x="2087" y="2335"/>
                    <a:pt x="2121" y="2302"/>
                  </a:cubicBezTo>
                  <a:lnTo>
                    <a:pt x="2631" y="1790"/>
                  </a:lnTo>
                  <a:lnTo>
                    <a:pt x="2631" y="1790"/>
                  </a:lnTo>
                  <a:cubicBezTo>
                    <a:pt x="2809" y="2078"/>
                    <a:pt x="2769" y="2450"/>
                    <a:pt x="2534" y="2694"/>
                  </a:cubicBezTo>
                  <a:cubicBezTo>
                    <a:pt x="2391" y="2843"/>
                    <a:pt x="2196" y="2922"/>
                    <a:pt x="1998" y="2922"/>
                  </a:cubicBezTo>
                  <a:cubicBezTo>
                    <a:pt x="1874" y="2922"/>
                    <a:pt x="1750" y="2891"/>
                    <a:pt x="1636" y="2828"/>
                  </a:cubicBezTo>
                  <a:cubicBezTo>
                    <a:pt x="1342" y="2663"/>
                    <a:pt x="1195" y="2319"/>
                    <a:pt x="1280" y="1992"/>
                  </a:cubicBezTo>
                  <a:cubicBezTo>
                    <a:pt x="1366" y="1666"/>
                    <a:pt x="1659" y="1438"/>
                    <a:pt x="1997" y="1438"/>
                  </a:cubicBezTo>
                  <a:cubicBezTo>
                    <a:pt x="1998" y="1438"/>
                    <a:pt x="1999" y="1438"/>
                    <a:pt x="2000" y="1438"/>
                  </a:cubicBezTo>
                  <a:cubicBezTo>
                    <a:pt x="2094" y="1438"/>
                    <a:pt x="2171" y="1361"/>
                    <a:pt x="2171" y="1267"/>
                  </a:cubicBezTo>
                  <a:cubicBezTo>
                    <a:pt x="2171" y="1171"/>
                    <a:pt x="2094" y="1096"/>
                    <a:pt x="2000" y="1096"/>
                  </a:cubicBezTo>
                  <a:cubicBezTo>
                    <a:pt x="1999" y="1096"/>
                    <a:pt x="1998" y="1096"/>
                    <a:pt x="1997" y="1096"/>
                  </a:cubicBezTo>
                  <a:cubicBezTo>
                    <a:pt x="1496" y="1096"/>
                    <a:pt x="1061" y="1440"/>
                    <a:pt x="944" y="1926"/>
                  </a:cubicBezTo>
                  <a:cubicBezTo>
                    <a:pt x="827" y="2414"/>
                    <a:pt x="1059" y="2918"/>
                    <a:pt x="1506" y="3146"/>
                  </a:cubicBezTo>
                  <a:cubicBezTo>
                    <a:pt x="1663" y="3226"/>
                    <a:pt x="1832" y="3265"/>
                    <a:pt x="2000" y="3265"/>
                  </a:cubicBezTo>
                  <a:cubicBezTo>
                    <a:pt x="2309" y="3265"/>
                    <a:pt x="2612" y="3133"/>
                    <a:pt x="2824" y="2886"/>
                  </a:cubicBezTo>
                  <a:cubicBezTo>
                    <a:pt x="3149" y="2504"/>
                    <a:pt x="3172" y="1949"/>
                    <a:pt x="2878" y="1543"/>
                  </a:cubicBezTo>
                  <a:lnTo>
                    <a:pt x="3155" y="1267"/>
                  </a:lnTo>
                  <a:cubicBezTo>
                    <a:pt x="3361" y="1526"/>
                    <a:pt x="3474" y="1849"/>
                    <a:pt x="3473" y="2181"/>
                  </a:cubicBezTo>
                  <a:cubicBezTo>
                    <a:pt x="3474" y="2869"/>
                    <a:pt x="3000" y="3468"/>
                    <a:pt x="2328" y="3622"/>
                  </a:cubicBezTo>
                  <a:cubicBezTo>
                    <a:pt x="2218" y="3648"/>
                    <a:pt x="2107" y="3660"/>
                    <a:pt x="1998" y="3660"/>
                  </a:cubicBezTo>
                  <a:cubicBezTo>
                    <a:pt x="1442" y="3660"/>
                    <a:pt x="919" y="3345"/>
                    <a:pt x="669" y="2827"/>
                  </a:cubicBezTo>
                  <a:cubicBezTo>
                    <a:pt x="368" y="2208"/>
                    <a:pt x="535" y="1463"/>
                    <a:pt x="1072" y="1032"/>
                  </a:cubicBezTo>
                  <a:cubicBezTo>
                    <a:pt x="1342" y="815"/>
                    <a:pt x="1670" y="706"/>
                    <a:pt x="1997" y="706"/>
                  </a:cubicBezTo>
                  <a:close/>
                  <a:moveTo>
                    <a:pt x="4010" y="0"/>
                  </a:moveTo>
                  <a:cubicBezTo>
                    <a:pt x="3966" y="0"/>
                    <a:pt x="3922" y="17"/>
                    <a:pt x="3888" y="50"/>
                  </a:cubicBezTo>
                  <a:lnTo>
                    <a:pt x="3633" y="307"/>
                  </a:lnTo>
                  <a:lnTo>
                    <a:pt x="3633" y="172"/>
                  </a:lnTo>
                  <a:cubicBezTo>
                    <a:pt x="3633" y="78"/>
                    <a:pt x="3556" y="1"/>
                    <a:pt x="3462" y="1"/>
                  </a:cubicBezTo>
                  <a:cubicBezTo>
                    <a:pt x="3366" y="1"/>
                    <a:pt x="3291" y="78"/>
                    <a:pt x="3291" y="172"/>
                  </a:cubicBezTo>
                  <a:lnTo>
                    <a:pt x="3291" y="649"/>
                  </a:lnTo>
                  <a:lnTo>
                    <a:pt x="3156" y="783"/>
                  </a:lnTo>
                  <a:cubicBezTo>
                    <a:pt x="2818" y="503"/>
                    <a:pt x="2407" y="366"/>
                    <a:pt x="1998" y="366"/>
                  </a:cubicBezTo>
                  <a:cubicBezTo>
                    <a:pt x="1503" y="366"/>
                    <a:pt x="1011" y="567"/>
                    <a:pt x="654" y="960"/>
                  </a:cubicBezTo>
                  <a:cubicBezTo>
                    <a:pt x="1" y="1677"/>
                    <a:pt x="28" y="2781"/>
                    <a:pt x="713" y="3468"/>
                  </a:cubicBezTo>
                  <a:cubicBezTo>
                    <a:pt x="1067" y="3821"/>
                    <a:pt x="1533" y="3999"/>
                    <a:pt x="1999" y="3999"/>
                  </a:cubicBezTo>
                  <a:cubicBezTo>
                    <a:pt x="2436" y="3999"/>
                    <a:pt x="2874" y="3843"/>
                    <a:pt x="3221" y="3527"/>
                  </a:cubicBezTo>
                  <a:cubicBezTo>
                    <a:pt x="3938" y="2874"/>
                    <a:pt x="4016" y="1773"/>
                    <a:pt x="3397" y="1024"/>
                  </a:cubicBezTo>
                  <a:lnTo>
                    <a:pt x="3532" y="890"/>
                  </a:lnTo>
                  <a:lnTo>
                    <a:pt x="4010" y="890"/>
                  </a:lnTo>
                  <a:cubicBezTo>
                    <a:pt x="4104" y="890"/>
                    <a:pt x="4181" y="814"/>
                    <a:pt x="4181" y="719"/>
                  </a:cubicBezTo>
                  <a:cubicBezTo>
                    <a:pt x="4181" y="625"/>
                    <a:pt x="4104" y="548"/>
                    <a:pt x="4010" y="548"/>
                  </a:cubicBezTo>
                  <a:lnTo>
                    <a:pt x="3874" y="548"/>
                  </a:lnTo>
                  <a:lnTo>
                    <a:pt x="4131" y="292"/>
                  </a:lnTo>
                  <a:cubicBezTo>
                    <a:pt x="4197" y="225"/>
                    <a:pt x="4197" y="117"/>
                    <a:pt x="4131" y="50"/>
                  </a:cubicBezTo>
                  <a:cubicBezTo>
                    <a:pt x="4097" y="17"/>
                    <a:pt x="4053" y="0"/>
                    <a:pt x="4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44"/>
          <p:cNvGrpSpPr/>
          <p:nvPr/>
        </p:nvGrpSpPr>
        <p:grpSpPr>
          <a:xfrm>
            <a:off x="3067225" y="3106950"/>
            <a:ext cx="230050" cy="267375"/>
            <a:chOff x="3360050" y="239525"/>
            <a:chExt cx="230050" cy="267375"/>
          </a:xfrm>
        </p:grpSpPr>
        <p:sp>
          <p:nvSpPr>
            <p:cNvPr id="426" name="Google Shape;426;p44"/>
            <p:cNvSpPr/>
            <p:nvPr/>
          </p:nvSpPr>
          <p:spPr>
            <a:xfrm>
              <a:off x="3444000" y="354550"/>
              <a:ext cx="66825" cy="22650"/>
            </a:xfrm>
            <a:custGeom>
              <a:avLst/>
              <a:gdLst/>
              <a:ahLst/>
              <a:cxnLst/>
              <a:rect l="l" t="t" r="r" b="b"/>
              <a:pathLst>
                <a:path w="2673" h="906" extrusionOk="0">
                  <a:moveTo>
                    <a:pt x="1080" y="1"/>
                  </a:moveTo>
                  <a:cubicBezTo>
                    <a:pt x="759" y="1"/>
                    <a:pt x="467" y="34"/>
                    <a:pt x="279" y="63"/>
                  </a:cubicBezTo>
                  <a:cubicBezTo>
                    <a:pt x="120" y="87"/>
                    <a:pt x="3" y="223"/>
                    <a:pt x="4" y="383"/>
                  </a:cubicBezTo>
                  <a:lnTo>
                    <a:pt x="4" y="744"/>
                  </a:lnTo>
                  <a:cubicBezTo>
                    <a:pt x="0" y="831"/>
                    <a:pt x="72" y="905"/>
                    <a:pt x="160" y="905"/>
                  </a:cubicBezTo>
                  <a:cubicBezTo>
                    <a:pt x="249" y="905"/>
                    <a:pt x="319" y="831"/>
                    <a:pt x="317" y="744"/>
                  </a:cubicBezTo>
                  <a:lnTo>
                    <a:pt x="317" y="383"/>
                  </a:lnTo>
                  <a:cubicBezTo>
                    <a:pt x="317" y="378"/>
                    <a:pt x="321" y="374"/>
                    <a:pt x="325" y="372"/>
                  </a:cubicBezTo>
                  <a:cubicBezTo>
                    <a:pt x="484" y="349"/>
                    <a:pt x="769" y="314"/>
                    <a:pt x="1086" y="314"/>
                  </a:cubicBezTo>
                  <a:cubicBezTo>
                    <a:pt x="1170" y="314"/>
                    <a:pt x="1256" y="317"/>
                    <a:pt x="1342" y="322"/>
                  </a:cubicBezTo>
                  <a:cubicBezTo>
                    <a:pt x="1830" y="355"/>
                    <a:pt x="2184" y="477"/>
                    <a:pt x="2392" y="686"/>
                  </a:cubicBezTo>
                  <a:cubicBezTo>
                    <a:pt x="2423" y="714"/>
                    <a:pt x="2462" y="728"/>
                    <a:pt x="2500" y="728"/>
                  </a:cubicBezTo>
                  <a:cubicBezTo>
                    <a:pt x="2540" y="728"/>
                    <a:pt x="2580" y="713"/>
                    <a:pt x="2610" y="683"/>
                  </a:cubicBezTo>
                  <a:cubicBezTo>
                    <a:pt x="2671" y="623"/>
                    <a:pt x="2672" y="527"/>
                    <a:pt x="2614" y="465"/>
                  </a:cubicBezTo>
                  <a:cubicBezTo>
                    <a:pt x="2243" y="95"/>
                    <a:pt x="1619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3402150" y="319025"/>
              <a:ext cx="150200" cy="187875"/>
            </a:xfrm>
            <a:custGeom>
              <a:avLst/>
              <a:gdLst/>
              <a:ahLst/>
              <a:cxnLst/>
              <a:rect l="l" t="t" r="r" b="b"/>
              <a:pathLst>
                <a:path w="6008" h="7515" extrusionOk="0">
                  <a:moveTo>
                    <a:pt x="4691" y="312"/>
                  </a:moveTo>
                  <a:lnTo>
                    <a:pt x="4691" y="1830"/>
                  </a:lnTo>
                  <a:cubicBezTo>
                    <a:pt x="4691" y="2058"/>
                    <a:pt x="4638" y="2283"/>
                    <a:pt x="4539" y="2488"/>
                  </a:cubicBezTo>
                  <a:cubicBezTo>
                    <a:pt x="4529" y="2509"/>
                    <a:pt x="4524" y="2532"/>
                    <a:pt x="4524" y="2555"/>
                  </a:cubicBezTo>
                  <a:lnTo>
                    <a:pt x="4524" y="3001"/>
                  </a:lnTo>
                  <a:cubicBezTo>
                    <a:pt x="4524" y="3843"/>
                    <a:pt x="3839" y="4519"/>
                    <a:pt x="3010" y="4519"/>
                  </a:cubicBezTo>
                  <a:cubicBezTo>
                    <a:pt x="2975" y="4519"/>
                    <a:pt x="2941" y="4517"/>
                    <a:pt x="2906" y="4515"/>
                  </a:cubicBezTo>
                  <a:cubicBezTo>
                    <a:pt x="2110" y="4464"/>
                    <a:pt x="1488" y="3773"/>
                    <a:pt x="1488" y="2944"/>
                  </a:cubicBezTo>
                  <a:lnTo>
                    <a:pt x="1488" y="2555"/>
                  </a:lnTo>
                  <a:cubicBezTo>
                    <a:pt x="1488" y="2532"/>
                    <a:pt x="1483" y="2509"/>
                    <a:pt x="1474" y="2488"/>
                  </a:cubicBezTo>
                  <a:cubicBezTo>
                    <a:pt x="1374" y="2283"/>
                    <a:pt x="1322" y="2058"/>
                    <a:pt x="1322" y="1831"/>
                  </a:cubicBezTo>
                  <a:lnTo>
                    <a:pt x="1322" y="1496"/>
                  </a:lnTo>
                  <a:cubicBezTo>
                    <a:pt x="1323" y="843"/>
                    <a:pt x="1852" y="314"/>
                    <a:pt x="2505" y="312"/>
                  </a:cubicBezTo>
                  <a:close/>
                  <a:moveTo>
                    <a:pt x="2159" y="4619"/>
                  </a:moveTo>
                  <a:cubicBezTo>
                    <a:pt x="2382" y="4740"/>
                    <a:pt x="2630" y="4811"/>
                    <a:pt x="2884" y="4827"/>
                  </a:cubicBezTo>
                  <a:cubicBezTo>
                    <a:pt x="2926" y="4830"/>
                    <a:pt x="2967" y="4831"/>
                    <a:pt x="3008" y="4831"/>
                  </a:cubicBezTo>
                  <a:cubicBezTo>
                    <a:pt x="3011" y="4831"/>
                    <a:pt x="3014" y="4831"/>
                    <a:pt x="3016" y="4831"/>
                  </a:cubicBezTo>
                  <a:cubicBezTo>
                    <a:pt x="3307" y="4831"/>
                    <a:pt x="3595" y="4760"/>
                    <a:pt x="3854" y="4625"/>
                  </a:cubicBezTo>
                  <a:lnTo>
                    <a:pt x="3854" y="4911"/>
                  </a:lnTo>
                  <a:lnTo>
                    <a:pt x="3006" y="5490"/>
                  </a:lnTo>
                  <a:lnTo>
                    <a:pt x="2159" y="4911"/>
                  </a:lnTo>
                  <a:lnTo>
                    <a:pt x="2159" y="4619"/>
                  </a:lnTo>
                  <a:close/>
                  <a:moveTo>
                    <a:pt x="2023" y="5198"/>
                  </a:moveTo>
                  <a:lnTo>
                    <a:pt x="2762" y="5702"/>
                  </a:lnTo>
                  <a:lnTo>
                    <a:pt x="2370" y="6094"/>
                  </a:lnTo>
                  <a:cubicBezTo>
                    <a:pt x="2367" y="6097"/>
                    <a:pt x="2365" y="6097"/>
                    <a:pt x="2362" y="6097"/>
                  </a:cubicBezTo>
                  <a:cubicBezTo>
                    <a:pt x="2358" y="6097"/>
                    <a:pt x="2355" y="6095"/>
                    <a:pt x="2354" y="6093"/>
                  </a:cubicBezTo>
                  <a:lnTo>
                    <a:pt x="1867" y="5362"/>
                  </a:lnTo>
                  <a:lnTo>
                    <a:pt x="2023" y="5198"/>
                  </a:lnTo>
                  <a:close/>
                  <a:moveTo>
                    <a:pt x="3988" y="5198"/>
                  </a:moveTo>
                  <a:lnTo>
                    <a:pt x="4146" y="5362"/>
                  </a:lnTo>
                  <a:lnTo>
                    <a:pt x="3658" y="6093"/>
                  </a:lnTo>
                  <a:cubicBezTo>
                    <a:pt x="3656" y="6096"/>
                    <a:pt x="3653" y="6097"/>
                    <a:pt x="3650" y="6097"/>
                  </a:cubicBezTo>
                  <a:cubicBezTo>
                    <a:pt x="3647" y="6097"/>
                    <a:pt x="3644" y="6096"/>
                    <a:pt x="3642" y="6094"/>
                  </a:cubicBezTo>
                  <a:lnTo>
                    <a:pt x="3251" y="5702"/>
                  </a:lnTo>
                  <a:lnTo>
                    <a:pt x="3988" y="5198"/>
                  </a:lnTo>
                  <a:close/>
                  <a:moveTo>
                    <a:pt x="2503" y="0"/>
                  </a:moveTo>
                  <a:cubicBezTo>
                    <a:pt x="1678" y="1"/>
                    <a:pt x="1009" y="671"/>
                    <a:pt x="1008" y="1496"/>
                  </a:cubicBezTo>
                  <a:lnTo>
                    <a:pt x="1008" y="1830"/>
                  </a:lnTo>
                  <a:cubicBezTo>
                    <a:pt x="1008" y="2093"/>
                    <a:pt x="1066" y="2352"/>
                    <a:pt x="1176" y="2591"/>
                  </a:cubicBezTo>
                  <a:lnTo>
                    <a:pt x="1176" y="2944"/>
                  </a:lnTo>
                  <a:cubicBezTo>
                    <a:pt x="1173" y="3505"/>
                    <a:pt x="1418" y="4040"/>
                    <a:pt x="1845" y="4405"/>
                  </a:cubicBezTo>
                  <a:lnTo>
                    <a:pt x="1845" y="4930"/>
                  </a:lnTo>
                  <a:lnTo>
                    <a:pt x="1553" y="5237"/>
                  </a:lnTo>
                  <a:cubicBezTo>
                    <a:pt x="1523" y="5269"/>
                    <a:pt x="1507" y="5312"/>
                    <a:pt x="1511" y="5356"/>
                  </a:cubicBezTo>
                  <a:lnTo>
                    <a:pt x="548" y="5706"/>
                  </a:lnTo>
                  <a:cubicBezTo>
                    <a:pt x="222" y="5826"/>
                    <a:pt x="5" y="6136"/>
                    <a:pt x="4" y="6483"/>
                  </a:cubicBezTo>
                  <a:lnTo>
                    <a:pt x="4" y="7353"/>
                  </a:lnTo>
                  <a:cubicBezTo>
                    <a:pt x="1" y="7442"/>
                    <a:pt x="72" y="7514"/>
                    <a:pt x="161" y="7514"/>
                  </a:cubicBezTo>
                  <a:cubicBezTo>
                    <a:pt x="249" y="7514"/>
                    <a:pt x="320" y="7442"/>
                    <a:pt x="317" y="7353"/>
                  </a:cubicBezTo>
                  <a:lnTo>
                    <a:pt x="317" y="6483"/>
                  </a:lnTo>
                  <a:cubicBezTo>
                    <a:pt x="317" y="6268"/>
                    <a:pt x="452" y="6075"/>
                    <a:pt x="655" y="6001"/>
                  </a:cubicBezTo>
                  <a:lnTo>
                    <a:pt x="1670" y="5632"/>
                  </a:lnTo>
                  <a:lnTo>
                    <a:pt x="2093" y="6266"/>
                  </a:lnTo>
                  <a:cubicBezTo>
                    <a:pt x="2147" y="6347"/>
                    <a:pt x="2234" y="6400"/>
                    <a:pt x="2331" y="6409"/>
                  </a:cubicBezTo>
                  <a:cubicBezTo>
                    <a:pt x="2342" y="6409"/>
                    <a:pt x="2353" y="6410"/>
                    <a:pt x="2363" y="6410"/>
                  </a:cubicBezTo>
                  <a:cubicBezTo>
                    <a:pt x="2448" y="6410"/>
                    <a:pt x="2530" y="6375"/>
                    <a:pt x="2592" y="6315"/>
                  </a:cubicBezTo>
                  <a:lnTo>
                    <a:pt x="2849" y="6058"/>
                  </a:lnTo>
                  <a:lnTo>
                    <a:pt x="2849" y="7353"/>
                  </a:lnTo>
                  <a:cubicBezTo>
                    <a:pt x="2847" y="7442"/>
                    <a:pt x="2918" y="7514"/>
                    <a:pt x="3006" y="7514"/>
                  </a:cubicBezTo>
                  <a:cubicBezTo>
                    <a:pt x="3094" y="7514"/>
                    <a:pt x="3166" y="7442"/>
                    <a:pt x="3163" y="7353"/>
                  </a:cubicBezTo>
                  <a:lnTo>
                    <a:pt x="3163" y="6058"/>
                  </a:lnTo>
                  <a:lnTo>
                    <a:pt x="3420" y="6315"/>
                  </a:lnTo>
                  <a:cubicBezTo>
                    <a:pt x="3481" y="6375"/>
                    <a:pt x="3563" y="6410"/>
                    <a:pt x="3649" y="6410"/>
                  </a:cubicBezTo>
                  <a:cubicBezTo>
                    <a:pt x="3660" y="6410"/>
                    <a:pt x="3671" y="6409"/>
                    <a:pt x="3681" y="6409"/>
                  </a:cubicBezTo>
                  <a:cubicBezTo>
                    <a:pt x="3778" y="6400"/>
                    <a:pt x="3866" y="6347"/>
                    <a:pt x="3920" y="6266"/>
                  </a:cubicBezTo>
                  <a:lnTo>
                    <a:pt x="4342" y="5632"/>
                  </a:lnTo>
                  <a:lnTo>
                    <a:pt x="5357" y="6001"/>
                  </a:lnTo>
                  <a:cubicBezTo>
                    <a:pt x="5559" y="6075"/>
                    <a:pt x="5694" y="6268"/>
                    <a:pt x="5695" y="6483"/>
                  </a:cubicBezTo>
                  <a:lnTo>
                    <a:pt x="5695" y="7353"/>
                  </a:lnTo>
                  <a:cubicBezTo>
                    <a:pt x="5695" y="7440"/>
                    <a:pt x="5765" y="7510"/>
                    <a:pt x="5851" y="7510"/>
                  </a:cubicBezTo>
                  <a:cubicBezTo>
                    <a:pt x="5937" y="7510"/>
                    <a:pt x="6007" y="7440"/>
                    <a:pt x="6007" y="7353"/>
                  </a:cubicBezTo>
                  <a:lnTo>
                    <a:pt x="6007" y="6483"/>
                  </a:lnTo>
                  <a:cubicBezTo>
                    <a:pt x="6007" y="6136"/>
                    <a:pt x="5789" y="5826"/>
                    <a:pt x="5464" y="5706"/>
                  </a:cubicBezTo>
                  <a:lnTo>
                    <a:pt x="4501" y="5356"/>
                  </a:lnTo>
                  <a:cubicBezTo>
                    <a:pt x="4504" y="5312"/>
                    <a:pt x="4489" y="5269"/>
                    <a:pt x="4458" y="5237"/>
                  </a:cubicBezTo>
                  <a:lnTo>
                    <a:pt x="4167" y="4931"/>
                  </a:lnTo>
                  <a:lnTo>
                    <a:pt x="4167" y="4417"/>
                  </a:lnTo>
                  <a:cubicBezTo>
                    <a:pt x="4198" y="4391"/>
                    <a:pt x="4228" y="4364"/>
                    <a:pt x="4257" y="4337"/>
                  </a:cubicBezTo>
                  <a:cubicBezTo>
                    <a:pt x="4626" y="3990"/>
                    <a:pt x="4835" y="3507"/>
                    <a:pt x="4836" y="3002"/>
                  </a:cubicBezTo>
                  <a:lnTo>
                    <a:pt x="4836" y="2591"/>
                  </a:lnTo>
                  <a:cubicBezTo>
                    <a:pt x="4947" y="2353"/>
                    <a:pt x="5005" y="2093"/>
                    <a:pt x="5005" y="1830"/>
                  </a:cubicBezTo>
                  <a:lnTo>
                    <a:pt x="5005" y="156"/>
                  </a:lnTo>
                  <a:cubicBezTo>
                    <a:pt x="5005" y="70"/>
                    <a:pt x="4935" y="0"/>
                    <a:pt x="4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3427275" y="490550"/>
              <a:ext cx="8000" cy="16350"/>
            </a:xfrm>
            <a:custGeom>
              <a:avLst/>
              <a:gdLst/>
              <a:ahLst/>
              <a:cxnLst/>
              <a:rect l="l" t="t" r="r" b="b"/>
              <a:pathLst>
                <a:path w="320" h="654" extrusionOk="0">
                  <a:moveTo>
                    <a:pt x="160" y="0"/>
                  </a:moveTo>
                  <a:cubicBezTo>
                    <a:pt x="73" y="0"/>
                    <a:pt x="3" y="70"/>
                    <a:pt x="3" y="158"/>
                  </a:cubicBezTo>
                  <a:lnTo>
                    <a:pt x="3" y="492"/>
                  </a:lnTo>
                  <a:cubicBezTo>
                    <a:pt x="0" y="581"/>
                    <a:pt x="72" y="653"/>
                    <a:pt x="160" y="653"/>
                  </a:cubicBezTo>
                  <a:cubicBezTo>
                    <a:pt x="248" y="653"/>
                    <a:pt x="319" y="581"/>
                    <a:pt x="317" y="492"/>
                  </a:cubicBezTo>
                  <a:lnTo>
                    <a:pt x="317" y="158"/>
                  </a:lnTo>
                  <a:cubicBezTo>
                    <a:pt x="317" y="70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3519300" y="490550"/>
              <a:ext cx="8000" cy="16350"/>
            </a:xfrm>
            <a:custGeom>
              <a:avLst/>
              <a:gdLst/>
              <a:ahLst/>
              <a:cxnLst/>
              <a:rect l="l" t="t" r="r" b="b"/>
              <a:pathLst>
                <a:path w="320" h="654" extrusionOk="0">
                  <a:moveTo>
                    <a:pt x="161" y="0"/>
                  </a:moveTo>
                  <a:cubicBezTo>
                    <a:pt x="75" y="0"/>
                    <a:pt x="5" y="70"/>
                    <a:pt x="5" y="158"/>
                  </a:cubicBezTo>
                  <a:lnTo>
                    <a:pt x="5" y="492"/>
                  </a:lnTo>
                  <a:cubicBezTo>
                    <a:pt x="1" y="581"/>
                    <a:pt x="72" y="653"/>
                    <a:pt x="161" y="653"/>
                  </a:cubicBezTo>
                  <a:cubicBezTo>
                    <a:pt x="250" y="653"/>
                    <a:pt x="320" y="581"/>
                    <a:pt x="317" y="492"/>
                  </a:cubicBezTo>
                  <a:lnTo>
                    <a:pt x="317" y="158"/>
                  </a:lnTo>
                  <a:cubicBezTo>
                    <a:pt x="317" y="70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3360050" y="239525"/>
              <a:ext cx="230050" cy="213200"/>
            </a:xfrm>
            <a:custGeom>
              <a:avLst/>
              <a:gdLst/>
              <a:ahLst/>
              <a:cxnLst/>
              <a:rect l="l" t="t" r="r" b="b"/>
              <a:pathLst>
                <a:path w="9202" h="8528" extrusionOk="0">
                  <a:moveTo>
                    <a:pt x="3203" y="585"/>
                  </a:moveTo>
                  <a:lnTo>
                    <a:pt x="3203" y="585"/>
                  </a:lnTo>
                  <a:cubicBezTo>
                    <a:pt x="2965" y="789"/>
                    <a:pt x="2744" y="1044"/>
                    <a:pt x="2547" y="1345"/>
                  </a:cubicBezTo>
                  <a:cubicBezTo>
                    <a:pt x="2411" y="1557"/>
                    <a:pt x="2289" y="1777"/>
                    <a:pt x="2188" y="2008"/>
                  </a:cubicBezTo>
                  <a:lnTo>
                    <a:pt x="1323" y="2008"/>
                  </a:lnTo>
                  <a:cubicBezTo>
                    <a:pt x="1802" y="1364"/>
                    <a:pt x="2454" y="871"/>
                    <a:pt x="3203" y="585"/>
                  </a:cubicBezTo>
                  <a:close/>
                  <a:moveTo>
                    <a:pt x="4533" y="321"/>
                  </a:moveTo>
                  <a:lnTo>
                    <a:pt x="4533" y="2008"/>
                  </a:lnTo>
                  <a:lnTo>
                    <a:pt x="2532" y="2008"/>
                  </a:lnTo>
                  <a:cubicBezTo>
                    <a:pt x="2993" y="1041"/>
                    <a:pt x="3715" y="394"/>
                    <a:pt x="4533" y="321"/>
                  </a:cubicBezTo>
                  <a:close/>
                  <a:moveTo>
                    <a:pt x="4847" y="321"/>
                  </a:moveTo>
                  <a:cubicBezTo>
                    <a:pt x="5666" y="394"/>
                    <a:pt x="6387" y="1041"/>
                    <a:pt x="6847" y="2008"/>
                  </a:cubicBezTo>
                  <a:lnTo>
                    <a:pt x="4847" y="2008"/>
                  </a:lnTo>
                  <a:lnTo>
                    <a:pt x="4847" y="321"/>
                  </a:lnTo>
                  <a:close/>
                  <a:moveTo>
                    <a:pt x="6177" y="585"/>
                  </a:moveTo>
                  <a:lnTo>
                    <a:pt x="6177" y="585"/>
                  </a:lnTo>
                  <a:cubicBezTo>
                    <a:pt x="6926" y="871"/>
                    <a:pt x="7578" y="1364"/>
                    <a:pt x="8056" y="2008"/>
                  </a:cubicBezTo>
                  <a:lnTo>
                    <a:pt x="7192" y="2008"/>
                  </a:lnTo>
                  <a:cubicBezTo>
                    <a:pt x="7090" y="1777"/>
                    <a:pt x="6970" y="1557"/>
                    <a:pt x="6833" y="1345"/>
                  </a:cubicBezTo>
                  <a:cubicBezTo>
                    <a:pt x="6636" y="1044"/>
                    <a:pt x="6415" y="789"/>
                    <a:pt x="6177" y="585"/>
                  </a:cubicBezTo>
                  <a:close/>
                  <a:moveTo>
                    <a:pt x="2062" y="2321"/>
                  </a:moveTo>
                  <a:cubicBezTo>
                    <a:pt x="1834" y="2938"/>
                    <a:pt x="1707" y="3630"/>
                    <a:pt x="1690" y="4351"/>
                  </a:cubicBezTo>
                  <a:lnTo>
                    <a:pt x="499" y="4351"/>
                  </a:lnTo>
                  <a:cubicBezTo>
                    <a:pt x="525" y="3632"/>
                    <a:pt x="736" y="2934"/>
                    <a:pt x="1112" y="2321"/>
                  </a:cubicBezTo>
                  <a:close/>
                  <a:moveTo>
                    <a:pt x="8269" y="2321"/>
                  </a:moveTo>
                  <a:cubicBezTo>
                    <a:pt x="8645" y="2934"/>
                    <a:pt x="8856" y="3632"/>
                    <a:pt x="8881" y="4351"/>
                  </a:cubicBezTo>
                  <a:lnTo>
                    <a:pt x="7690" y="4351"/>
                  </a:lnTo>
                  <a:cubicBezTo>
                    <a:pt x="7674" y="3630"/>
                    <a:pt x="7546" y="2938"/>
                    <a:pt x="7319" y="2321"/>
                  </a:cubicBezTo>
                  <a:close/>
                  <a:moveTo>
                    <a:pt x="8881" y="4664"/>
                  </a:moveTo>
                  <a:cubicBezTo>
                    <a:pt x="8856" y="5358"/>
                    <a:pt x="8659" y="6035"/>
                    <a:pt x="8307" y="6636"/>
                  </a:cubicBezTo>
                  <a:lnTo>
                    <a:pt x="8307" y="6634"/>
                  </a:lnTo>
                  <a:cubicBezTo>
                    <a:pt x="8295" y="6655"/>
                    <a:pt x="8282" y="6675"/>
                    <a:pt x="8270" y="6694"/>
                  </a:cubicBezTo>
                  <a:lnTo>
                    <a:pt x="7317" y="6694"/>
                  </a:lnTo>
                  <a:cubicBezTo>
                    <a:pt x="7335" y="6650"/>
                    <a:pt x="7350" y="6605"/>
                    <a:pt x="7366" y="6559"/>
                  </a:cubicBezTo>
                  <a:cubicBezTo>
                    <a:pt x="7566" y="5967"/>
                    <a:pt x="7675" y="5330"/>
                    <a:pt x="7690" y="4664"/>
                  </a:cubicBezTo>
                  <a:close/>
                  <a:moveTo>
                    <a:pt x="1690" y="4665"/>
                  </a:moveTo>
                  <a:cubicBezTo>
                    <a:pt x="1705" y="5331"/>
                    <a:pt x="1814" y="5968"/>
                    <a:pt x="2015" y="6560"/>
                  </a:cubicBezTo>
                  <a:cubicBezTo>
                    <a:pt x="2030" y="6605"/>
                    <a:pt x="2046" y="6649"/>
                    <a:pt x="2063" y="6695"/>
                  </a:cubicBezTo>
                  <a:lnTo>
                    <a:pt x="1107" y="6695"/>
                  </a:lnTo>
                  <a:cubicBezTo>
                    <a:pt x="733" y="6081"/>
                    <a:pt x="523" y="5382"/>
                    <a:pt x="498" y="4665"/>
                  </a:cubicBezTo>
                  <a:close/>
                  <a:moveTo>
                    <a:pt x="4692" y="1"/>
                  </a:moveTo>
                  <a:cubicBezTo>
                    <a:pt x="4577" y="1"/>
                    <a:pt x="4462" y="5"/>
                    <a:pt x="4346" y="14"/>
                  </a:cubicBezTo>
                  <a:cubicBezTo>
                    <a:pt x="3034" y="115"/>
                    <a:pt x="1832" y="783"/>
                    <a:pt x="1055" y="1843"/>
                  </a:cubicBezTo>
                  <a:cubicBezTo>
                    <a:pt x="277" y="2906"/>
                    <a:pt x="1" y="4253"/>
                    <a:pt x="300" y="5533"/>
                  </a:cubicBezTo>
                  <a:cubicBezTo>
                    <a:pt x="599" y="6815"/>
                    <a:pt x="1443" y="7901"/>
                    <a:pt x="2610" y="8508"/>
                  </a:cubicBezTo>
                  <a:cubicBezTo>
                    <a:pt x="2634" y="8522"/>
                    <a:pt x="2660" y="8528"/>
                    <a:pt x="2685" y="8528"/>
                  </a:cubicBezTo>
                  <a:cubicBezTo>
                    <a:pt x="2742" y="8528"/>
                    <a:pt x="2796" y="8497"/>
                    <a:pt x="2824" y="8444"/>
                  </a:cubicBezTo>
                  <a:cubicBezTo>
                    <a:pt x="2864" y="8365"/>
                    <a:pt x="2833" y="8270"/>
                    <a:pt x="2754" y="8231"/>
                  </a:cubicBezTo>
                  <a:cubicBezTo>
                    <a:pt x="2190" y="7937"/>
                    <a:pt x="1698" y="7519"/>
                    <a:pt x="1319" y="7007"/>
                  </a:cubicBezTo>
                  <a:lnTo>
                    <a:pt x="2190" y="7007"/>
                  </a:lnTo>
                  <a:cubicBezTo>
                    <a:pt x="2380" y="7438"/>
                    <a:pt x="2621" y="7819"/>
                    <a:pt x="2897" y="8127"/>
                  </a:cubicBezTo>
                  <a:cubicBezTo>
                    <a:pt x="2927" y="8161"/>
                    <a:pt x="2970" y="8178"/>
                    <a:pt x="3012" y="8178"/>
                  </a:cubicBezTo>
                  <a:cubicBezTo>
                    <a:pt x="3049" y="8178"/>
                    <a:pt x="3086" y="8165"/>
                    <a:pt x="3116" y="8138"/>
                  </a:cubicBezTo>
                  <a:cubicBezTo>
                    <a:pt x="3181" y="8081"/>
                    <a:pt x="3186" y="7983"/>
                    <a:pt x="3129" y="7919"/>
                  </a:cubicBezTo>
                  <a:cubicBezTo>
                    <a:pt x="2899" y="7661"/>
                    <a:pt x="2700" y="7352"/>
                    <a:pt x="2536" y="7006"/>
                  </a:cubicBezTo>
                  <a:cubicBezTo>
                    <a:pt x="2618" y="6996"/>
                    <a:pt x="2677" y="6924"/>
                    <a:pt x="2672" y="6840"/>
                  </a:cubicBezTo>
                  <a:cubicBezTo>
                    <a:pt x="2666" y="6759"/>
                    <a:pt x="2599" y="6695"/>
                    <a:pt x="2518" y="6695"/>
                  </a:cubicBezTo>
                  <a:cubicBezTo>
                    <a:pt x="2517" y="6695"/>
                    <a:pt x="2516" y="6695"/>
                    <a:pt x="2516" y="6695"/>
                  </a:cubicBezTo>
                  <a:lnTo>
                    <a:pt x="2400" y="6695"/>
                  </a:lnTo>
                  <a:cubicBezTo>
                    <a:pt x="2162" y="6086"/>
                    <a:pt x="2022" y="5388"/>
                    <a:pt x="2004" y="4665"/>
                  </a:cubicBezTo>
                  <a:lnTo>
                    <a:pt x="2180" y="4665"/>
                  </a:lnTo>
                  <a:cubicBezTo>
                    <a:pt x="2265" y="4662"/>
                    <a:pt x="2331" y="4592"/>
                    <a:pt x="2331" y="4507"/>
                  </a:cubicBezTo>
                  <a:cubicBezTo>
                    <a:pt x="2331" y="4424"/>
                    <a:pt x="2265" y="4354"/>
                    <a:pt x="2180" y="4351"/>
                  </a:cubicBezTo>
                  <a:lnTo>
                    <a:pt x="2004" y="4351"/>
                  </a:lnTo>
                  <a:cubicBezTo>
                    <a:pt x="2022" y="3610"/>
                    <a:pt x="2163" y="2916"/>
                    <a:pt x="2397" y="2321"/>
                  </a:cubicBezTo>
                  <a:lnTo>
                    <a:pt x="4533" y="2321"/>
                  </a:lnTo>
                  <a:lnTo>
                    <a:pt x="4533" y="2667"/>
                  </a:lnTo>
                  <a:cubicBezTo>
                    <a:pt x="4531" y="2755"/>
                    <a:pt x="4602" y="2829"/>
                    <a:pt x="4691" y="2829"/>
                  </a:cubicBezTo>
                  <a:cubicBezTo>
                    <a:pt x="4778" y="2829"/>
                    <a:pt x="4850" y="2755"/>
                    <a:pt x="4847" y="2667"/>
                  </a:cubicBezTo>
                  <a:lnTo>
                    <a:pt x="4847" y="2321"/>
                  </a:lnTo>
                  <a:lnTo>
                    <a:pt x="6985" y="2321"/>
                  </a:lnTo>
                  <a:cubicBezTo>
                    <a:pt x="7218" y="2916"/>
                    <a:pt x="7359" y="3610"/>
                    <a:pt x="7376" y="4351"/>
                  </a:cubicBezTo>
                  <a:lnTo>
                    <a:pt x="7201" y="4351"/>
                  </a:lnTo>
                  <a:cubicBezTo>
                    <a:pt x="7200" y="4351"/>
                    <a:pt x="7198" y="4351"/>
                    <a:pt x="7197" y="4351"/>
                  </a:cubicBezTo>
                  <a:cubicBezTo>
                    <a:pt x="7110" y="4351"/>
                    <a:pt x="7039" y="4422"/>
                    <a:pt x="7039" y="4507"/>
                  </a:cubicBezTo>
                  <a:cubicBezTo>
                    <a:pt x="7039" y="4595"/>
                    <a:pt x="7110" y="4665"/>
                    <a:pt x="7197" y="4665"/>
                  </a:cubicBezTo>
                  <a:cubicBezTo>
                    <a:pt x="7198" y="4665"/>
                    <a:pt x="7200" y="4665"/>
                    <a:pt x="7201" y="4665"/>
                  </a:cubicBezTo>
                  <a:lnTo>
                    <a:pt x="7376" y="4665"/>
                  </a:lnTo>
                  <a:cubicBezTo>
                    <a:pt x="7359" y="5388"/>
                    <a:pt x="7220" y="6086"/>
                    <a:pt x="6981" y="6695"/>
                  </a:cubicBezTo>
                  <a:lnTo>
                    <a:pt x="6866" y="6695"/>
                  </a:lnTo>
                  <a:cubicBezTo>
                    <a:pt x="6865" y="6695"/>
                    <a:pt x="6865" y="6695"/>
                    <a:pt x="6864" y="6695"/>
                  </a:cubicBezTo>
                  <a:cubicBezTo>
                    <a:pt x="6781" y="6695"/>
                    <a:pt x="6714" y="6759"/>
                    <a:pt x="6709" y="6840"/>
                  </a:cubicBezTo>
                  <a:cubicBezTo>
                    <a:pt x="6703" y="6924"/>
                    <a:pt x="6764" y="6996"/>
                    <a:pt x="6846" y="7006"/>
                  </a:cubicBezTo>
                  <a:cubicBezTo>
                    <a:pt x="6682" y="7352"/>
                    <a:pt x="6481" y="7661"/>
                    <a:pt x="6251" y="7919"/>
                  </a:cubicBezTo>
                  <a:cubicBezTo>
                    <a:pt x="6197" y="7983"/>
                    <a:pt x="6204" y="8079"/>
                    <a:pt x="6267" y="8135"/>
                  </a:cubicBezTo>
                  <a:cubicBezTo>
                    <a:pt x="6297" y="8162"/>
                    <a:pt x="6335" y="8175"/>
                    <a:pt x="6372" y="8175"/>
                  </a:cubicBezTo>
                  <a:cubicBezTo>
                    <a:pt x="6413" y="8175"/>
                    <a:pt x="6454" y="8159"/>
                    <a:pt x="6485" y="8127"/>
                  </a:cubicBezTo>
                  <a:cubicBezTo>
                    <a:pt x="6761" y="7819"/>
                    <a:pt x="7001" y="7437"/>
                    <a:pt x="7192" y="7007"/>
                  </a:cubicBezTo>
                  <a:lnTo>
                    <a:pt x="8059" y="7007"/>
                  </a:lnTo>
                  <a:cubicBezTo>
                    <a:pt x="7717" y="7468"/>
                    <a:pt x="7285" y="7854"/>
                    <a:pt x="6788" y="8142"/>
                  </a:cubicBezTo>
                  <a:cubicBezTo>
                    <a:pt x="6713" y="8185"/>
                    <a:pt x="6687" y="8281"/>
                    <a:pt x="6732" y="8356"/>
                  </a:cubicBezTo>
                  <a:cubicBezTo>
                    <a:pt x="6761" y="8406"/>
                    <a:pt x="6813" y="8434"/>
                    <a:pt x="6867" y="8434"/>
                  </a:cubicBezTo>
                  <a:cubicBezTo>
                    <a:pt x="6894" y="8434"/>
                    <a:pt x="6921" y="8427"/>
                    <a:pt x="6946" y="8413"/>
                  </a:cubicBezTo>
                  <a:cubicBezTo>
                    <a:pt x="8340" y="7608"/>
                    <a:pt x="9199" y="6119"/>
                    <a:pt x="9199" y="4507"/>
                  </a:cubicBezTo>
                  <a:cubicBezTo>
                    <a:pt x="9202" y="3312"/>
                    <a:pt x="8727" y="2164"/>
                    <a:pt x="7877" y="1320"/>
                  </a:cubicBezTo>
                  <a:cubicBezTo>
                    <a:pt x="7029" y="473"/>
                    <a:pt x="5882" y="1"/>
                    <a:pt x="4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44"/>
          <p:cNvGrpSpPr/>
          <p:nvPr/>
        </p:nvGrpSpPr>
        <p:grpSpPr>
          <a:xfrm>
            <a:off x="5828075" y="3123663"/>
            <a:ext cx="267275" cy="233950"/>
            <a:chOff x="813800" y="989925"/>
            <a:chExt cx="267275" cy="233950"/>
          </a:xfrm>
        </p:grpSpPr>
        <p:sp>
          <p:nvSpPr>
            <p:cNvPr id="432" name="Google Shape;432;p44"/>
            <p:cNvSpPr/>
            <p:nvPr/>
          </p:nvSpPr>
          <p:spPr>
            <a:xfrm>
              <a:off x="813800" y="1015050"/>
              <a:ext cx="267275" cy="208825"/>
            </a:xfrm>
            <a:custGeom>
              <a:avLst/>
              <a:gdLst/>
              <a:ahLst/>
              <a:cxnLst/>
              <a:rect l="l" t="t" r="r" b="b"/>
              <a:pathLst>
                <a:path w="10691" h="8353" extrusionOk="0">
                  <a:moveTo>
                    <a:pt x="2998" y="314"/>
                  </a:moveTo>
                  <a:cubicBezTo>
                    <a:pt x="3281" y="314"/>
                    <a:pt x="3511" y="506"/>
                    <a:pt x="3511" y="743"/>
                  </a:cubicBezTo>
                  <a:cubicBezTo>
                    <a:pt x="3511" y="753"/>
                    <a:pt x="3510" y="763"/>
                    <a:pt x="3509" y="773"/>
                  </a:cubicBezTo>
                  <a:cubicBezTo>
                    <a:pt x="3345" y="704"/>
                    <a:pt x="3171" y="670"/>
                    <a:pt x="2998" y="670"/>
                  </a:cubicBezTo>
                  <a:cubicBezTo>
                    <a:pt x="2824" y="670"/>
                    <a:pt x="2650" y="704"/>
                    <a:pt x="2487" y="773"/>
                  </a:cubicBezTo>
                  <a:cubicBezTo>
                    <a:pt x="2486" y="763"/>
                    <a:pt x="2486" y="753"/>
                    <a:pt x="2486" y="743"/>
                  </a:cubicBezTo>
                  <a:cubicBezTo>
                    <a:pt x="2484" y="506"/>
                    <a:pt x="2714" y="314"/>
                    <a:pt x="2998" y="314"/>
                  </a:cubicBezTo>
                  <a:close/>
                  <a:moveTo>
                    <a:pt x="3002" y="981"/>
                  </a:moveTo>
                  <a:cubicBezTo>
                    <a:pt x="3680" y="981"/>
                    <a:pt x="4182" y="1649"/>
                    <a:pt x="3961" y="2315"/>
                  </a:cubicBezTo>
                  <a:cubicBezTo>
                    <a:pt x="3517" y="1863"/>
                    <a:pt x="2735" y="1687"/>
                    <a:pt x="2697" y="1677"/>
                  </a:cubicBezTo>
                  <a:cubicBezTo>
                    <a:pt x="2685" y="1675"/>
                    <a:pt x="2673" y="1673"/>
                    <a:pt x="2661" y="1673"/>
                  </a:cubicBezTo>
                  <a:cubicBezTo>
                    <a:pt x="2625" y="1673"/>
                    <a:pt x="2590" y="1685"/>
                    <a:pt x="2562" y="1707"/>
                  </a:cubicBezTo>
                  <a:cubicBezTo>
                    <a:pt x="2526" y="1737"/>
                    <a:pt x="2504" y="1782"/>
                    <a:pt x="2507" y="1829"/>
                  </a:cubicBezTo>
                  <a:cubicBezTo>
                    <a:pt x="2506" y="1844"/>
                    <a:pt x="2494" y="1947"/>
                    <a:pt x="2385" y="2054"/>
                  </a:cubicBezTo>
                  <a:cubicBezTo>
                    <a:pt x="2329" y="2116"/>
                    <a:pt x="2331" y="2212"/>
                    <a:pt x="2390" y="2271"/>
                  </a:cubicBezTo>
                  <a:cubicBezTo>
                    <a:pt x="2421" y="2302"/>
                    <a:pt x="2461" y="2317"/>
                    <a:pt x="2501" y="2317"/>
                  </a:cubicBezTo>
                  <a:cubicBezTo>
                    <a:pt x="2538" y="2317"/>
                    <a:pt x="2576" y="2304"/>
                    <a:pt x="2605" y="2276"/>
                  </a:cubicBezTo>
                  <a:cubicBezTo>
                    <a:pt x="2679" y="2205"/>
                    <a:pt x="2737" y="2119"/>
                    <a:pt x="2776" y="2025"/>
                  </a:cubicBezTo>
                  <a:cubicBezTo>
                    <a:pt x="3039" y="2103"/>
                    <a:pt x="3587" y="2301"/>
                    <a:pt x="3832" y="2647"/>
                  </a:cubicBezTo>
                  <a:cubicBezTo>
                    <a:pt x="3761" y="3054"/>
                    <a:pt x="3407" y="3348"/>
                    <a:pt x="2998" y="3348"/>
                  </a:cubicBezTo>
                  <a:cubicBezTo>
                    <a:pt x="2988" y="3348"/>
                    <a:pt x="2979" y="3348"/>
                    <a:pt x="2970" y="3348"/>
                  </a:cubicBezTo>
                  <a:cubicBezTo>
                    <a:pt x="2549" y="3334"/>
                    <a:pt x="2200" y="3013"/>
                    <a:pt x="2154" y="2593"/>
                  </a:cubicBezTo>
                  <a:lnTo>
                    <a:pt x="2156" y="2593"/>
                  </a:lnTo>
                  <a:cubicBezTo>
                    <a:pt x="2153" y="2570"/>
                    <a:pt x="2145" y="2547"/>
                    <a:pt x="2133" y="2528"/>
                  </a:cubicBezTo>
                  <a:cubicBezTo>
                    <a:pt x="1744" y="1895"/>
                    <a:pt x="2144" y="1073"/>
                    <a:pt x="2880" y="988"/>
                  </a:cubicBezTo>
                  <a:cubicBezTo>
                    <a:pt x="2921" y="983"/>
                    <a:pt x="2962" y="981"/>
                    <a:pt x="3002" y="981"/>
                  </a:cubicBezTo>
                  <a:close/>
                  <a:moveTo>
                    <a:pt x="3343" y="3609"/>
                  </a:moveTo>
                  <a:lnTo>
                    <a:pt x="3343" y="3775"/>
                  </a:lnTo>
                  <a:cubicBezTo>
                    <a:pt x="3343" y="3828"/>
                    <a:pt x="3355" y="3881"/>
                    <a:pt x="3381" y="3928"/>
                  </a:cubicBezTo>
                  <a:lnTo>
                    <a:pt x="3235" y="4067"/>
                  </a:lnTo>
                  <a:cubicBezTo>
                    <a:pt x="3169" y="4130"/>
                    <a:pt x="3083" y="4162"/>
                    <a:pt x="2998" y="4162"/>
                  </a:cubicBezTo>
                  <a:cubicBezTo>
                    <a:pt x="2912" y="4162"/>
                    <a:pt x="2827" y="4130"/>
                    <a:pt x="2760" y="4067"/>
                  </a:cubicBezTo>
                  <a:lnTo>
                    <a:pt x="2615" y="3928"/>
                  </a:lnTo>
                  <a:cubicBezTo>
                    <a:pt x="2639" y="3881"/>
                    <a:pt x="2653" y="3828"/>
                    <a:pt x="2653" y="3776"/>
                  </a:cubicBezTo>
                  <a:lnTo>
                    <a:pt x="2653" y="3609"/>
                  </a:lnTo>
                  <a:cubicBezTo>
                    <a:pt x="2765" y="3644"/>
                    <a:pt x="2881" y="3662"/>
                    <a:pt x="2998" y="3662"/>
                  </a:cubicBezTo>
                  <a:cubicBezTo>
                    <a:pt x="3114" y="3662"/>
                    <a:pt x="3231" y="3644"/>
                    <a:pt x="3343" y="3609"/>
                  </a:cubicBezTo>
                  <a:close/>
                  <a:moveTo>
                    <a:pt x="3633" y="4121"/>
                  </a:moveTo>
                  <a:lnTo>
                    <a:pt x="4156" y="4382"/>
                  </a:lnTo>
                  <a:cubicBezTo>
                    <a:pt x="4272" y="4440"/>
                    <a:pt x="4346" y="4558"/>
                    <a:pt x="4347" y="4687"/>
                  </a:cubicBezTo>
                  <a:lnTo>
                    <a:pt x="2998" y="4687"/>
                  </a:lnTo>
                  <a:cubicBezTo>
                    <a:pt x="2819" y="4687"/>
                    <a:pt x="2674" y="4833"/>
                    <a:pt x="2674" y="5010"/>
                  </a:cubicBezTo>
                  <a:lnTo>
                    <a:pt x="2674" y="5692"/>
                  </a:lnTo>
                  <a:lnTo>
                    <a:pt x="2317" y="5692"/>
                  </a:lnTo>
                  <a:lnTo>
                    <a:pt x="2317" y="5051"/>
                  </a:lnTo>
                  <a:cubicBezTo>
                    <a:pt x="2317" y="4963"/>
                    <a:pt x="2247" y="4893"/>
                    <a:pt x="2160" y="4893"/>
                  </a:cubicBezTo>
                  <a:cubicBezTo>
                    <a:pt x="2074" y="4893"/>
                    <a:pt x="2004" y="4963"/>
                    <a:pt x="2004" y="5051"/>
                  </a:cubicBezTo>
                  <a:lnTo>
                    <a:pt x="2004" y="5848"/>
                  </a:lnTo>
                  <a:cubicBezTo>
                    <a:pt x="2004" y="5934"/>
                    <a:pt x="2074" y="6004"/>
                    <a:pt x="2160" y="6004"/>
                  </a:cubicBezTo>
                  <a:lnTo>
                    <a:pt x="2673" y="6004"/>
                  </a:lnTo>
                  <a:lnTo>
                    <a:pt x="2673" y="6350"/>
                  </a:lnTo>
                  <a:lnTo>
                    <a:pt x="2673" y="6361"/>
                  </a:lnTo>
                  <a:lnTo>
                    <a:pt x="1993" y="6361"/>
                  </a:lnTo>
                  <a:cubicBezTo>
                    <a:pt x="1802" y="6361"/>
                    <a:pt x="1648" y="6206"/>
                    <a:pt x="1647" y="6015"/>
                  </a:cubicBezTo>
                  <a:lnTo>
                    <a:pt x="1648" y="4691"/>
                  </a:lnTo>
                  <a:cubicBezTo>
                    <a:pt x="1648" y="4561"/>
                    <a:pt x="1722" y="4441"/>
                    <a:pt x="1839" y="4382"/>
                  </a:cubicBezTo>
                  <a:lnTo>
                    <a:pt x="2362" y="4121"/>
                  </a:lnTo>
                  <a:lnTo>
                    <a:pt x="2543" y="4294"/>
                  </a:lnTo>
                  <a:cubicBezTo>
                    <a:pt x="2671" y="4415"/>
                    <a:pt x="2834" y="4475"/>
                    <a:pt x="2997" y="4475"/>
                  </a:cubicBezTo>
                  <a:cubicBezTo>
                    <a:pt x="3160" y="4475"/>
                    <a:pt x="3324" y="4415"/>
                    <a:pt x="3451" y="4294"/>
                  </a:cubicBezTo>
                  <a:lnTo>
                    <a:pt x="3633" y="4121"/>
                  </a:lnTo>
                  <a:close/>
                  <a:moveTo>
                    <a:pt x="5006" y="5000"/>
                  </a:moveTo>
                  <a:cubicBezTo>
                    <a:pt x="5011" y="5000"/>
                    <a:pt x="5016" y="5005"/>
                    <a:pt x="5016" y="5010"/>
                  </a:cubicBezTo>
                  <a:lnTo>
                    <a:pt x="5016" y="6350"/>
                  </a:lnTo>
                  <a:cubicBezTo>
                    <a:pt x="5016" y="6355"/>
                    <a:pt x="5011" y="6361"/>
                    <a:pt x="5006" y="6361"/>
                  </a:cubicBezTo>
                  <a:lnTo>
                    <a:pt x="2998" y="6361"/>
                  </a:lnTo>
                  <a:cubicBezTo>
                    <a:pt x="2992" y="6361"/>
                    <a:pt x="2988" y="6355"/>
                    <a:pt x="2988" y="6350"/>
                  </a:cubicBezTo>
                  <a:lnTo>
                    <a:pt x="2988" y="5010"/>
                  </a:lnTo>
                  <a:cubicBezTo>
                    <a:pt x="2988" y="5005"/>
                    <a:pt x="2992" y="5000"/>
                    <a:pt x="2998" y="5000"/>
                  </a:cubicBezTo>
                  <a:close/>
                  <a:moveTo>
                    <a:pt x="10037" y="6674"/>
                  </a:moveTo>
                  <a:lnTo>
                    <a:pt x="10037" y="7030"/>
                  </a:lnTo>
                  <a:lnTo>
                    <a:pt x="643" y="7030"/>
                  </a:lnTo>
                  <a:lnTo>
                    <a:pt x="643" y="6674"/>
                  </a:lnTo>
                  <a:close/>
                  <a:moveTo>
                    <a:pt x="2997" y="0"/>
                  </a:moveTo>
                  <a:cubicBezTo>
                    <a:pt x="2541" y="0"/>
                    <a:pt x="2171" y="334"/>
                    <a:pt x="2171" y="743"/>
                  </a:cubicBezTo>
                  <a:cubicBezTo>
                    <a:pt x="2171" y="809"/>
                    <a:pt x="2180" y="874"/>
                    <a:pt x="2200" y="937"/>
                  </a:cubicBezTo>
                  <a:cubicBezTo>
                    <a:pt x="1662" y="1339"/>
                    <a:pt x="1511" y="2081"/>
                    <a:pt x="1848" y="2661"/>
                  </a:cubicBezTo>
                  <a:cubicBezTo>
                    <a:pt x="1892" y="2984"/>
                    <a:pt x="2070" y="3273"/>
                    <a:pt x="2339" y="3457"/>
                  </a:cubicBezTo>
                  <a:lnTo>
                    <a:pt x="2339" y="3776"/>
                  </a:lnTo>
                  <a:cubicBezTo>
                    <a:pt x="2339" y="3780"/>
                    <a:pt x="2336" y="3783"/>
                    <a:pt x="2332" y="3785"/>
                  </a:cubicBezTo>
                  <a:lnTo>
                    <a:pt x="1698" y="4102"/>
                  </a:lnTo>
                  <a:cubicBezTo>
                    <a:pt x="1475" y="4213"/>
                    <a:pt x="1333" y="4441"/>
                    <a:pt x="1335" y="4691"/>
                  </a:cubicBezTo>
                  <a:lnTo>
                    <a:pt x="1335" y="6015"/>
                  </a:lnTo>
                  <a:cubicBezTo>
                    <a:pt x="1335" y="6137"/>
                    <a:pt x="1368" y="6257"/>
                    <a:pt x="1433" y="6361"/>
                  </a:cubicBezTo>
                  <a:lnTo>
                    <a:pt x="153" y="6361"/>
                  </a:lnTo>
                  <a:cubicBezTo>
                    <a:pt x="68" y="6363"/>
                    <a:pt x="1" y="6433"/>
                    <a:pt x="1" y="6517"/>
                  </a:cubicBezTo>
                  <a:cubicBezTo>
                    <a:pt x="1" y="6602"/>
                    <a:pt x="68" y="6672"/>
                    <a:pt x="153" y="6674"/>
                  </a:cubicBezTo>
                  <a:lnTo>
                    <a:pt x="330" y="6674"/>
                  </a:lnTo>
                  <a:lnTo>
                    <a:pt x="330" y="8191"/>
                  </a:lnTo>
                  <a:cubicBezTo>
                    <a:pt x="328" y="8279"/>
                    <a:pt x="399" y="8353"/>
                    <a:pt x="487" y="8353"/>
                  </a:cubicBezTo>
                  <a:cubicBezTo>
                    <a:pt x="575" y="8353"/>
                    <a:pt x="647" y="8279"/>
                    <a:pt x="644" y="8191"/>
                  </a:cubicBezTo>
                  <a:lnTo>
                    <a:pt x="644" y="7343"/>
                  </a:lnTo>
                  <a:lnTo>
                    <a:pt x="10037" y="7343"/>
                  </a:lnTo>
                  <a:lnTo>
                    <a:pt x="10037" y="8191"/>
                  </a:lnTo>
                  <a:cubicBezTo>
                    <a:pt x="10035" y="8279"/>
                    <a:pt x="10106" y="8353"/>
                    <a:pt x="10195" y="8353"/>
                  </a:cubicBezTo>
                  <a:cubicBezTo>
                    <a:pt x="10282" y="8353"/>
                    <a:pt x="10354" y="8279"/>
                    <a:pt x="10351" y="8191"/>
                  </a:cubicBezTo>
                  <a:lnTo>
                    <a:pt x="10351" y="6674"/>
                  </a:lnTo>
                  <a:lnTo>
                    <a:pt x="10529" y="6674"/>
                  </a:lnTo>
                  <a:cubicBezTo>
                    <a:pt x="10530" y="6674"/>
                    <a:pt x="10532" y="6674"/>
                    <a:pt x="10534" y="6674"/>
                  </a:cubicBezTo>
                  <a:cubicBezTo>
                    <a:pt x="10620" y="6674"/>
                    <a:pt x="10690" y="6604"/>
                    <a:pt x="10690" y="6517"/>
                  </a:cubicBezTo>
                  <a:cubicBezTo>
                    <a:pt x="10690" y="6431"/>
                    <a:pt x="10620" y="6361"/>
                    <a:pt x="10534" y="6361"/>
                  </a:cubicBezTo>
                  <a:cubicBezTo>
                    <a:pt x="10532" y="6361"/>
                    <a:pt x="10530" y="6361"/>
                    <a:pt x="10529" y="6361"/>
                  </a:cubicBezTo>
                  <a:lnTo>
                    <a:pt x="5329" y="6361"/>
                  </a:lnTo>
                  <a:lnTo>
                    <a:pt x="5329" y="6350"/>
                  </a:lnTo>
                  <a:lnTo>
                    <a:pt x="5329" y="5010"/>
                  </a:lnTo>
                  <a:cubicBezTo>
                    <a:pt x="5329" y="4831"/>
                    <a:pt x="5185" y="4687"/>
                    <a:pt x="5006" y="4687"/>
                  </a:cubicBezTo>
                  <a:lnTo>
                    <a:pt x="4660" y="4687"/>
                  </a:lnTo>
                  <a:cubicBezTo>
                    <a:pt x="4660" y="4438"/>
                    <a:pt x="4518" y="4212"/>
                    <a:pt x="4296" y="4102"/>
                  </a:cubicBezTo>
                  <a:lnTo>
                    <a:pt x="3662" y="3785"/>
                  </a:lnTo>
                  <a:cubicBezTo>
                    <a:pt x="3658" y="3783"/>
                    <a:pt x="3655" y="3780"/>
                    <a:pt x="3655" y="3776"/>
                  </a:cubicBezTo>
                  <a:lnTo>
                    <a:pt x="3655" y="3457"/>
                  </a:lnTo>
                  <a:cubicBezTo>
                    <a:pt x="3923" y="3273"/>
                    <a:pt x="4102" y="2984"/>
                    <a:pt x="4147" y="2661"/>
                  </a:cubicBezTo>
                  <a:cubicBezTo>
                    <a:pt x="4483" y="2081"/>
                    <a:pt x="4332" y="1339"/>
                    <a:pt x="3794" y="937"/>
                  </a:cubicBezTo>
                  <a:cubicBezTo>
                    <a:pt x="3813" y="874"/>
                    <a:pt x="3822" y="809"/>
                    <a:pt x="3824" y="743"/>
                  </a:cubicBezTo>
                  <a:cubicBezTo>
                    <a:pt x="3824" y="334"/>
                    <a:pt x="3453" y="0"/>
                    <a:pt x="2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905600" y="1153150"/>
              <a:ext cx="16225" cy="7850"/>
            </a:xfrm>
            <a:custGeom>
              <a:avLst/>
              <a:gdLst/>
              <a:ahLst/>
              <a:cxnLst/>
              <a:rect l="l" t="t" r="r" b="b"/>
              <a:pathLst>
                <a:path w="649" h="314" extrusionOk="0">
                  <a:moveTo>
                    <a:pt x="157" y="1"/>
                  </a:moveTo>
                  <a:cubicBezTo>
                    <a:pt x="71" y="1"/>
                    <a:pt x="1" y="70"/>
                    <a:pt x="1" y="157"/>
                  </a:cubicBezTo>
                  <a:cubicBezTo>
                    <a:pt x="1" y="243"/>
                    <a:pt x="70" y="313"/>
                    <a:pt x="155" y="313"/>
                  </a:cubicBezTo>
                  <a:cubicBezTo>
                    <a:pt x="158" y="313"/>
                    <a:pt x="160" y="313"/>
                    <a:pt x="162" y="313"/>
                  </a:cubicBezTo>
                  <a:lnTo>
                    <a:pt x="496" y="313"/>
                  </a:lnTo>
                  <a:cubicBezTo>
                    <a:pt x="581" y="310"/>
                    <a:pt x="648" y="242"/>
                    <a:pt x="648" y="157"/>
                  </a:cubicBezTo>
                  <a:cubicBezTo>
                    <a:pt x="648" y="72"/>
                    <a:pt x="581" y="3"/>
                    <a:pt x="496" y="1"/>
                  </a:cubicBezTo>
                  <a:lnTo>
                    <a:pt x="162" y="1"/>
                  </a:lnTo>
                  <a:cubicBezTo>
                    <a:pt x="161" y="1"/>
                    <a:pt x="159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939225" y="989925"/>
              <a:ext cx="133325" cy="130450"/>
            </a:xfrm>
            <a:custGeom>
              <a:avLst/>
              <a:gdLst/>
              <a:ahLst/>
              <a:cxnLst/>
              <a:rect l="l" t="t" r="r" b="b"/>
              <a:pathLst>
                <a:path w="5333" h="5218" extrusionOk="0">
                  <a:moveTo>
                    <a:pt x="4674" y="314"/>
                  </a:moveTo>
                  <a:cubicBezTo>
                    <a:pt x="4866" y="314"/>
                    <a:pt x="5020" y="469"/>
                    <a:pt x="5020" y="660"/>
                  </a:cubicBezTo>
                  <a:lnTo>
                    <a:pt x="5020" y="3338"/>
                  </a:lnTo>
                  <a:cubicBezTo>
                    <a:pt x="5020" y="3529"/>
                    <a:pt x="4866" y="3684"/>
                    <a:pt x="4674" y="3684"/>
                  </a:cubicBezTo>
                  <a:lnTo>
                    <a:pt x="2666" y="3684"/>
                  </a:lnTo>
                  <a:cubicBezTo>
                    <a:pt x="2634" y="3684"/>
                    <a:pt x="2601" y="3695"/>
                    <a:pt x="2575" y="3713"/>
                  </a:cubicBezTo>
                  <a:lnTo>
                    <a:pt x="1082" y="4798"/>
                  </a:lnTo>
                  <a:lnTo>
                    <a:pt x="1313" y="3878"/>
                  </a:lnTo>
                  <a:cubicBezTo>
                    <a:pt x="1337" y="3779"/>
                    <a:pt x="1263" y="3684"/>
                    <a:pt x="1161" y="3684"/>
                  </a:cubicBezTo>
                  <a:lnTo>
                    <a:pt x="658" y="3684"/>
                  </a:lnTo>
                  <a:cubicBezTo>
                    <a:pt x="468" y="3684"/>
                    <a:pt x="313" y="3529"/>
                    <a:pt x="313" y="3338"/>
                  </a:cubicBezTo>
                  <a:lnTo>
                    <a:pt x="313" y="660"/>
                  </a:lnTo>
                  <a:cubicBezTo>
                    <a:pt x="313" y="469"/>
                    <a:pt x="468" y="314"/>
                    <a:pt x="658" y="314"/>
                  </a:cubicBezTo>
                  <a:close/>
                  <a:moveTo>
                    <a:pt x="658" y="1"/>
                  </a:moveTo>
                  <a:cubicBezTo>
                    <a:pt x="294" y="2"/>
                    <a:pt x="1" y="297"/>
                    <a:pt x="1" y="660"/>
                  </a:cubicBezTo>
                  <a:lnTo>
                    <a:pt x="1" y="3338"/>
                  </a:lnTo>
                  <a:cubicBezTo>
                    <a:pt x="1" y="3701"/>
                    <a:pt x="295" y="3996"/>
                    <a:pt x="659" y="3996"/>
                  </a:cubicBezTo>
                  <a:lnTo>
                    <a:pt x="959" y="3996"/>
                  </a:lnTo>
                  <a:lnTo>
                    <a:pt x="729" y="4917"/>
                  </a:lnTo>
                  <a:cubicBezTo>
                    <a:pt x="687" y="5081"/>
                    <a:pt x="818" y="5217"/>
                    <a:pt x="962" y="5217"/>
                  </a:cubicBezTo>
                  <a:cubicBezTo>
                    <a:pt x="1010" y="5217"/>
                    <a:pt x="1058" y="5203"/>
                    <a:pt x="1103" y="5170"/>
                  </a:cubicBezTo>
                  <a:lnTo>
                    <a:pt x="2717" y="3996"/>
                  </a:lnTo>
                  <a:lnTo>
                    <a:pt x="4674" y="3996"/>
                  </a:lnTo>
                  <a:cubicBezTo>
                    <a:pt x="5038" y="3996"/>
                    <a:pt x="5333" y="3701"/>
                    <a:pt x="5333" y="3338"/>
                  </a:cubicBezTo>
                  <a:lnTo>
                    <a:pt x="5333" y="660"/>
                  </a:lnTo>
                  <a:cubicBezTo>
                    <a:pt x="5333" y="297"/>
                    <a:pt x="5038" y="2"/>
                    <a:pt x="4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964425" y="1015025"/>
              <a:ext cx="20400" cy="7875"/>
            </a:xfrm>
            <a:custGeom>
              <a:avLst/>
              <a:gdLst/>
              <a:ahLst/>
              <a:cxnLst/>
              <a:rect l="l" t="t" r="r" b="b"/>
              <a:pathLst>
                <a:path w="816" h="315" extrusionOk="0">
                  <a:moveTo>
                    <a:pt x="659" y="1"/>
                  </a:moveTo>
                  <a:cubicBezTo>
                    <a:pt x="657" y="1"/>
                    <a:pt x="655" y="1"/>
                    <a:pt x="654" y="1"/>
                  </a:cubicBezTo>
                  <a:lnTo>
                    <a:pt x="152" y="1"/>
                  </a:lnTo>
                  <a:cubicBezTo>
                    <a:pt x="67" y="5"/>
                    <a:pt x="1" y="74"/>
                    <a:pt x="1" y="159"/>
                  </a:cubicBezTo>
                  <a:cubicBezTo>
                    <a:pt x="1" y="243"/>
                    <a:pt x="67" y="312"/>
                    <a:pt x="152" y="315"/>
                  </a:cubicBezTo>
                  <a:lnTo>
                    <a:pt x="654" y="315"/>
                  </a:lnTo>
                  <a:cubicBezTo>
                    <a:pt x="655" y="315"/>
                    <a:pt x="657" y="315"/>
                    <a:pt x="659" y="315"/>
                  </a:cubicBezTo>
                  <a:cubicBezTo>
                    <a:pt x="745" y="315"/>
                    <a:pt x="815" y="246"/>
                    <a:pt x="815" y="159"/>
                  </a:cubicBezTo>
                  <a:cubicBezTo>
                    <a:pt x="815" y="71"/>
                    <a:pt x="745" y="1"/>
                    <a:pt x="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993450" y="1015025"/>
              <a:ext cx="54175" cy="7875"/>
            </a:xfrm>
            <a:custGeom>
              <a:avLst/>
              <a:gdLst/>
              <a:ahLst/>
              <a:cxnLst/>
              <a:rect l="l" t="t" r="r" b="b"/>
              <a:pathLst>
                <a:path w="2167" h="315" extrusionOk="0">
                  <a:moveTo>
                    <a:pt x="158" y="1"/>
                  </a:moveTo>
                  <a:cubicBezTo>
                    <a:pt x="72" y="1"/>
                    <a:pt x="0" y="71"/>
                    <a:pt x="0" y="159"/>
                  </a:cubicBezTo>
                  <a:cubicBezTo>
                    <a:pt x="0" y="246"/>
                    <a:pt x="72" y="315"/>
                    <a:pt x="158" y="315"/>
                  </a:cubicBezTo>
                  <a:cubicBezTo>
                    <a:pt x="160" y="315"/>
                    <a:pt x="162" y="315"/>
                    <a:pt x="163" y="315"/>
                  </a:cubicBezTo>
                  <a:lnTo>
                    <a:pt x="2005" y="315"/>
                  </a:lnTo>
                  <a:cubicBezTo>
                    <a:pt x="2006" y="315"/>
                    <a:pt x="2008" y="315"/>
                    <a:pt x="2010" y="315"/>
                  </a:cubicBezTo>
                  <a:cubicBezTo>
                    <a:pt x="2095" y="315"/>
                    <a:pt x="2166" y="246"/>
                    <a:pt x="2166" y="159"/>
                  </a:cubicBezTo>
                  <a:cubicBezTo>
                    <a:pt x="2166" y="71"/>
                    <a:pt x="2095" y="1"/>
                    <a:pt x="2010" y="1"/>
                  </a:cubicBezTo>
                  <a:cubicBezTo>
                    <a:pt x="2008" y="1"/>
                    <a:pt x="2006" y="1"/>
                    <a:pt x="2005" y="1"/>
                  </a:cubicBezTo>
                  <a:lnTo>
                    <a:pt x="163" y="1"/>
                  </a:lnTo>
                  <a:cubicBezTo>
                    <a:pt x="162" y="1"/>
                    <a:pt x="160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964425" y="1035975"/>
              <a:ext cx="83200" cy="7875"/>
            </a:xfrm>
            <a:custGeom>
              <a:avLst/>
              <a:gdLst/>
              <a:ahLst/>
              <a:cxnLst/>
              <a:rect l="l" t="t" r="r" b="b"/>
              <a:pathLst>
                <a:path w="3328" h="315" extrusionOk="0">
                  <a:moveTo>
                    <a:pt x="3171" y="0"/>
                  </a:moveTo>
                  <a:cubicBezTo>
                    <a:pt x="3169" y="0"/>
                    <a:pt x="3167" y="0"/>
                    <a:pt x="3166" y="0"/>
                  </a:cubicBezTo>
                  <a:lnTo>
                    <a:pt x="153" y="0"/>
                  </a:lnTo>
                  <a:cubicBezTo>
                    <a:pt x="68" y="3"/>
                    <a:pt x="1" y="73"/>
                    <a:pt x="1" y="157"/>
                  </a:cubicBezTo>
                  <a:cubicBezTo>
                    <a:pt x="1" y="241"/>
                    <a:pt x="68" y="311"/>
                    <a:pt x="153" y="314"/>
                  </a:cubicBezTo>
                  <a:lnTo>
                    <a:pt x="3166" y="314"/>
                  </a:lnTo>
                  <a:cubicBezTo>
                    <a:pt x="3167" y="314"/>
                    <a:pt x="3169" y="314"/>
                    <a:pt x="3171" y="314"/>
                  </a:cubicBezTo>
                  <a:cubicBezTo>
                    <a:pt x="3256" y="314"/>
                    <a:pt x="3327" y="244"/>
                    <a:pt x="3327" y="157"/>
                  </a:cubicBezTo>
                  <a:cubicBezTo>
                    <a:pt x="3327" y="71"/>
                    <a:pt x="3256" y="0"/>
                    <a:pt x="3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964425" y="1056900"/>
              <a:ext cx="53875" cy="7850"/>
            </a:xfrm>
            <a:custGeom>
              <a:avLst/>
              <a:gdLst/>
              <a:ahLst/>
              <a:cxnLst/>
              <a:rect l="l" t="t" r="r" b="b"/>
              <a:pathLst>
                <a:path w="2155" h="314" extrusionOk="0">
                  <a:moveTo>
                    <a:pt x="1998" y="1"/>
                  </a:moveTo>
                  <a:cubicBezTo>
                    <a:pt x="1997" y="1"/>
                    <a:pt x="1995" y="1"/>
                    <a:pt x="1993" y="1"/>
                  </a:cubicBezTo>
                  <a:lnTo>
                    <a:pt x="152" y="1"/>
                  </a:lnTo>
                  <a:cubicBezTo>
                    <a:pt x="67" y="3"/>
                    <a:pt x="1" y="72"/>
                    <a:pt x="1" y="157"/>
                  </a:cubicBezTo>
                  <a:cubicBezTo>
                    <a:pt x="1" y="242"/>
                    <a:pt x="67" y="310"/>
                    <a:pt x="152" y="313"/>
                  </a:cubicBezTo>
                  <a:lnTo>
                    <a:pt x="1993" y="313"/>
                  </a:lnTo>
                  <a:cubicBezTo>
                    <a:pt x="1996" y="313"/>
                    <a:pt x="1998" y="313"/>
                    <a:pt x="2000" y="313"/>
                  </a:cubicBezTo>
                  <a:cubicBezTo>
                    <a:pt x="2086" y="313"/>
                    <a:pt x="2155" y="243"/>
                    <a:pt x="2155" y="157"/>
                  </a:cubicBezTo>
                  <a:cubicBezTo>
                    <a:pt x="2155" y="70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1027200" y="1056900"/>
              <a:ext cx="20425" cy="7850"/>
            </a:xfrm>
            <a:custGeom>
              <a:avLst/>
              <a:gdLst/>
              <a:ahLst/>
              <a:cxnLst/>
              <a:rect l="l" t="t" r="r" b="b"/>
              <a:pathLst>
                <a:path w="817" h="314" extrusionOk="0">
                  <a:moveTo>
                    <a:pt x="660" y="1"/>
                  </a:moveTo>
                  <a:cubicBezTo>
                    <a:pt x="658" y="1"/>
                    <a:pt x="656" y="1"/>
                    <a:pt x="655" y="1"/>
                  </a:cubicBezTo>
                  <a:lnTo>
                    <a:pt x="153" y="1"/>
                  </a:lnTo>
                  <a:cubicBezTo>
                    <a:pt x="68" y="3"/>
                    <a:pt x="0" y="72"/>
                    <a:pt x="0" y="157"/>
                  </a:cubicBezTo>
                  <a:cubicBezTo>
                    <a:pt x="0" y="242"/>
                    <a:pt x="68" y="310"/>
                    <a:pt x="153" y="313"/>
                  </a:cubicBezTo>
                  <a:lnTo>
                    <a:pt x="655" y="313"/>
                  </a:lnTo>
                  <a:cubicBezTo>
                    <a:pt x="657" y="313"/>
                    <a:pt x="659" y="313"/>
                    <a:pt x="662" y="313"/>
                  </a:cubicBezTo>
                  <a:cubicBezTo>
                    <a:pt x="746" y="313"/>
                    <a:pt x="816" y="243"/>
                    <a:pt x="816" y="157"/>
                  </a:cubicBezTo>
                  <a:cubicBezTo>
                    <a:pt x="816" y="70"/>
                    <a:pt x="745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A8D5DDCB-7B20-4EA5-AF67-6E41B942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1EAA0FC-9737-40F2-B237-6CB9692DE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7FCBC9B-DB2C-445D-B53F-EA326472082B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268;p39">
            <a:extLst>
              <a:ext uri="{FF2B5EF4-FFF2-40B4-BE49-F238E27FC236}">
                <a16:creationId xmlns:a16="http://schemas.microsoft.com/office/drawing/2014/main" id="{DEA78D47-E6AA-4F69-95D5-E110F77CDDC2}"/>
              </a:ext>
            </a:extLst>
          </p:cNvPr>
          <p:cNvSpPr txBox="1">
            <a:spLocks/>
          </p:cNvSpPr>
          <p:nvPr/>
        </p:nvSpPr>
        <p:spPr>
          <a:xfrm>
            <a:off x="723599" y="470625"/>
            <a:ext cx="278514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</a:rPr>
              <a:t>Conclusion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8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3037517" y="1658452"/>
            <a:ext cx="5128288" cy="1826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solidFill>
                  <a:srgbClr val="F3F3F3"/>
                </a:solidFill>
              </a:rPr>
              <a:t>Thanks</a:t>
            </a:r>
            <a:endParaRPr sz="5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66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Motivating</a:t>
            </a:r>
            <a:endParaRPr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"/>
          </p:nvPr>
        </p:nvSpPr>
        <p:spPr>
          <a:xfrm>
            <a:off x="4358099" y="951781"/>
            <a:ext cx="250507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SG" dirty="0"/>
              <a:t>Forecasting yield of a firms depends</a:t>
            </a:r>
          </a:p>
          <a:p>
            <a:pPr marL="0" lvl="0" indent="0"/>
            <a:r>
              <a:rPr lang="en-US" altLang="zh-SG" dirty="0"/>
              <a:t>on annual Form 10-K SEC filing,</a:t>
            </a:r>
          </a:p>
          <a:p>
            <a:pPr marL="0" lvl="0" indent="0"/>
            <a:r>
              <a:rPr lang="en-US" altLang="zh-SG" dirty="0"/>
              <a:t>stock prices and key statistics from financial statements.</a:t>
            </a:r>
            <a:endParaRPr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3"/>
          </p:nvPr>
        </p:nvSpPr>
        <p:spPr>
          <a:xfrm>
            <a:off x="6143107" y="238148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Giving investors </a:t>
            </a:r>
            <a:r>
              <a:rPr lang="es" sz="1100" b="1" u="sng" dirty="0"/>
              <a:t>insights</a:t>
            </a:r>
            <a:r>
              <a:rPr lang="es" dirty="0"/>
              <a:t> to inform and modify their </a:t>
            </a:r>
            <a:r>
              <a:rPr lang="es" sz="1100" b="1" u="sng" dirty="0"/>
              <a:t>trading decesions</a:t>
            </a:r>
            <a:r>
              <a:rPr lang="es" dirty="0"/>
              <a:t>.</a:t>
            </a:r>
            <a:endParaRPr dirty="0"/>
          </a:p>
        </p:txBody>
      </p:sp>
      <p:sp>
        <p:nvSpPr>
          <p:cNvPr id="223" name="Google Shape;223;p36"/>
          <p:cNvSpPr txBox="1">
            <a:spLocks noGrp="1"/>
          </p:cNvSpPr>
          <p:nvPr>
            <p:ph type="ctrTitle" idx="2"/>
          </p:nvPr>
        </p:nvSpPr>
        <p:spPr>
          <a:xfrm>
            <a:off x="6143107" y="1845913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Directing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ctrTitle"/>
          </p:nvPr>
        </p:nvSpPr>
        <p:spPr>
          <a:xfrm>
            <a:off x="4358100" y="41621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Exploring</a:t>
            </a:r>
            <a:endParaRPr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Estimating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6"/>
          </p:nvPr>
        </p:nvSpPr>
        <p:spPr>
          <a:xfrm>
            <a:off x="308344" y="2384159"/>
            <a:ext cx="2790881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Estimating </a:t>
            </a:r>
            <a:r>
              <a:rPr lang="en-US" altLang="zh-SG" dirty="0"/>
              <a:t>the </a:t>
            </a:r>
            <a:r>
              <a:rPr lang="en-US" altLang="zh-SG" sz="1100" b="1" u="sng" dirty="0"/>
              <a:t>likelihood</a:t>
            </a:r>
            <a:r>
              <a:rPr lang="en-US" altLang="zh-SG" dirty="0"/>
              <a:t> of an upcoming status and long-term growth of</a:t>
            </a:r>
            <a:br>
              <a:rPr lang="en-US" altLang="zh-SG" dirty="0"/>
            </a:br>
            <a:r>
              <a:rPr lang="en-US" altLang="zh-SG" dirty="0"/>
              <a:t>firms and industries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8"/>
          </p:nvPr>
        </p:nvSpPr>
        <p:spPr>
          <a:xfrm>
            <a:off x="2894805" y="3814354"/>
            <a:ext cx="208381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Potential Applications: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Robo Advisor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Platform that justification for stock recommendations.</a:t>
            </a:r>
            <a:endParaRPr dirty="0"/>
          </a:p>
        </p:txBody>
      </p:sp>
      <p:sp>
        <p:nvSpPr>
          <p:cNvPr id="228" name="Google Shape;228;p36"/>
          <p:cNvSpPr/>
          <p:nvPr/>
        </p:nvSpPr>
        <p:spPr>
          <a:xfrm>
            <a:off x="3874488" y="76750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319821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561756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005638" y="358115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2" name="Google Shape;232;p36"/>
          <p:cNvSpPr/>
          <p:nvPr/>
        </p:nvSpPr>
        <p:spPr>
          <a:xfrm>
            <a:off x="5093525" y="3699663"/>
            <a:ext cx="181775" cy="175000"/>
          </a:xfrm>
          <a:custGeom>
            <a:avLst/>
            <a:gdLst/>
            <a:ahLst/>
            <a:cxnLst/>
            <a:rect l="l" t="t" r="r" b="b"/>
            <a:pathLst>
              <a:path w="7271" h="7000" extrusionOk="0">
                <a:moveTo>
                  <a:pt x="6212" y="1"/>
                </a:moveTo>
                <a:cubicBezTo>
                  <a:pt x="5963" y="1"/>
                  <a:pt x="5713" y="97"/>
                  <a:pt x="5525" y="290"/>
                </a:cubicBezTo>
                <a:lnTo>
                  <a:pt x="4860" y="955"/>
                </a:lnTo>
                <a:cubicBezTo>
                  <a:pt x="4811" y="1003"/>
                  <a:pt x="4810" y="1083"/>
                  <a:pt x="4860" y="1133"/>
                </a:cubicBezTo>
                <a:cubicBezTo>
                  <a:pt x="4884" y="1157"/>
                  <a:pt x="4916" y="1169"/>
                  <a:pt x="4949" y="1169"/>
                </a:cubicBezTo>
                <a:cubicBezTo>
                  <a:pt x="4981" y="1169"/>
                  <a:pt x="5013" y="1157"/>
                  <a:pt x="5037" y="1133"/>
                </a:cubicBezTo>
                <a:lnTo>
                  <a:pt x="5702" y="468"/>
                </a:lnTo>
                <a:cubicBezTo>
                  <a:pt x="5841" y="333"/>
                  <a:pt x="6019" y="267"/>
                  <a:pt x="6198" y="267"/>
                </a:cubicBezTo>
                <a:cubicBezTo>
                  <a:pt x="6380" y="267"/>
                  <a:pt x="6561" y="336"/>
                  <a:pt x="6700" y="474"/>
                </a:cubicBezTo>
                <a:cubicBezTo>
                  <a:pt x="6973" y="749"/>
                  <a:pt x="6977" y="1193"/>
                  <a:pt x="6707" y="1472"/>
                </a:cubicBezTo>
                <a:lnTo>
                  <a:pt x="5793" y="2385"/>
                </a:lnTo>
                <a:cubicBezTo>
                  <a:pt x="5560" y="1819"/>
                  <a:pt x="5060" y="1407"/>
                  <a:pt x="4461" y="1286"/>
                </a:cubicBezTo>
                <a:cubicBezTo>
                  <a:pt x="4342" y="1262"/>
                  <a:pt x="4222" y="1251"/>
                  <a:pt x="4102" y="1251"/>
                </a:cubicBezTo>
                <a:cubicBezTo>
                  <a:pt x="3623" y="1251"/>
                  <a:pt x="3156" y="1439"/>
                  <a:pt x="2810" y="1785"/>
                </a:cubicBezTo>
                <a:lnTo>
                  <a:pt x="704" y="3891"/>
                </a:lnTo>
                <a:cubicBezTo>
                  <a:pt x="0" y="4607"/>
                  <a:pt x="6" y="5755"/>
                  <a:pt x="715" y="6465"/>
                </a:cubicBezTo>
                <a:cubicBezTo>
                  <a:pt x="1072" y="6821"/>
                  <a:pt x="1539" y="7000"/>
                  <a:pt x="2007" y="7000"/>
                </a:cubicBezTo>
                <a:cubicBezTo>
                  <a:pt x="2469" y="7000"/>
                  <a:pt x="2932" y="6825"/>
                  <a:pt x="3287" y="6475"/>
                </a:cubicBezTo>
                <a:lnTo>
                  <a:pt x="4406" y="5357"/>
                </a:lnTo>
                <a:cubicBezTo>
                  <a:pt x="4456" y="5307"/>
                  <a:pt x="4456" y="5228"/>
                  <a:pt x="4406" y="5179"/>
                </a:cubicBezTo>
                <a:cubicBezTo>
                  <a:pt x="4382" y="5154"/>
                  <a:pt x="4350" y="5142"/>
                  <a:pt x="4318" y="5142"/>
                </a:cubicBezTo>
                <a:cubicBezTo>
                  <a:pt x="4286" y="5142"/>
                  <a:pt x="4253" y="5154"/>
                  <a:pt x="4228" y="5179"/>
                </a:cubicBezTo>
                <a:lnTo>
                  <a:pt x="4230" y="5179"/>
                </a:lnTo>
                <a:lnTo>
                  <a:pt x="3111" y="6298"/>
                </a:lnTo>
                <a:cubicBezTo>
                  <a:pt x="2803" y="6605"/>
                  <a:pt x="2399" y="6759"/>
                  <a:pt x="1996" y="6759"/>
                </a:cubicBezTo>
                <a:cubicBezTo>
                  <a:pt x="1593" y="6759"/>
                  <a:pt x="1190" y="6605"/>
                  <a:pt x="882" y="6298"/>
                </a:cubicBezTo>
                <a:cubicBezTo>
                  <a:pt x="267" y="5681"/>
                  <a:pt x="267" y="4684"/>
                  <a:pt x="882" y="4069"/>
                </a:cubicBezTo>
                <a:lnTo>
                  <a:pt x="2987" y="1963"/>
                </a:lnTo>
                <a:cubicBezTo>
                  <a:pt x="3286" y="1664"/>
                  <a:pt x="3688" y="1502"/>
                  <a:pt x="4100" y="1502"/>
                </a:cubicBezTo>
                <a:cubicBezTo>
                  <a:pt x="4221" y="1502"/>
                  <a:pt x="4343" y="1516"/>
                  <a:pt x="4464" y="1545"/>
                </a:cubicBezTo>
                <a:cubicBezTo>
                  <a:pt x="4996" y="1670"/>
                  <a:pt x="5425" y="2061"/>
                  <a:pt x="5597" y="2581"/>
                </a:cubicBezTo>
                <a:lnTo>
                  <a:pt x="4601" y="3577"/>
                </a:lnTo>
                <a:cubicBezTo>
                  <a:pt x="4460" y="3718"/>
                  <a:pt x="4279" y="3785"/>
                  <a:pt x="4101" y="3785"/>
                </a:cubicBezTo>
                <a:cubicBezTo>
                  <a:pt x="3826" y="3785"/>
                  <a:pt x="3557" y="3627"/>
                  <a:pt x="3441" y="3342"/>
                </a:cubicBezTo>
                <a:cubicBezTo>
                  <a:pt x="3422" y="3292"/>
                  <a:pt x="3374" y="3261"/>
                  <a:pt x="3323" y="3261"/>
                </a:cubicBezTo>
                <a:cubicBezTo>
                  <a:pt x="3308" y="3261"/>
                  <a:pt x="3292" y="3264"/>
                  <a:pt x="3277" y="3270"/>
                </a:cubicBezTo>
                <a:cubicBezTo>
                  <a:pt x="3212" y="3297"/>
                  <a:pt x="3181" y="3371"/>
                  <a:pt x="3208" y="3436"/>
                </a:cubicBezTo>
                <a:cubicBezTo>
                  <a:pt x="3366" y="3823"/>
                  <a:pt x="3730" y="4036"/>
                  <a:pt x="4102" y="4036"/>
                </a:cubicBezTo>
                <a:cubicBezTo>
                  <a:pt x="4343" y="4036"/>
                  <a:pt x="4587" y="3946"/>
                  <a:pt x="4779" y="3755"/>
                </a:cubicBezTo>
                <a:lnTo>
                  <a:pt x="6884" y="1648"/>
                </a:lnTo>
                <a:cubicBezTo>
                  <a:pt x="7267" y="1275"/>
                  <a:pt x="7271" y="660"/>
                  <a:pt x="6892" y="282"/>
                </a:cubicBezTo>
                <a:cubicBezTo>
                  <a:pt x="6704" y="94"/>
                  <a:pt x="6458" y="1"/>
                  <a:pt x="6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5117100" y="3678238"/>
            <a:ext cx="181650" cy="174975"/>
          </a:xfrm>
          <a:custGeom>
            <a:avLst/>
            <a:gdLst/>
            <a:ahLst/>
            <a:cxnLst/>
            <a:rect l="l" t="t" r="r" b="b"/>
            <a:pathLst>
              <a:path w="7266" h="6999" extrusionOk="0">
                <a:moveTo>
                  <a:pt x="5262" y="0"/>
                </a:moveTo>
                <a:cubicBezTo>
                  <a:pt x="4794" y="0"/>
                  <a:pt x="4327" y="178"/>
                  <a:pt x="3969" y="534"/>
                </a:cubicBezTo>
                <a:lnTo>
                  <a:pt x="2851" y="1654"/>
                </a:lnTo>
                <a:cubicBezTo>
                  <a:pt x="2801" y="1703"/>
                  <a:pt x="2801" y="1782"/>
                  <a:pt x="2849" y="1832"/>
                </a:cubicBezTo>
                <a:cubicBezTo>
                  <a:pt x="2874" y="1856"/>
                  <a:pt x="2906" y="1868"/>
                  <a:pt x="2939" y="1868"/>
                </a:cubicBezTo>
                <a:cubicBezTo>
                  <a:pt x="2971" y="1868"/>
                  <a:pt x="3003" y="1856"/>
                  <a:pt x="3027" y="1832"/>
                </a:cubicBezTo>
                <a:lnTo>
                  <a:pt x="4147" y="712"/>
                </a:lnTo>
                <a:cubicBezTo>
                  <a:pt x="4454" y="407"/>
                  <a:pt x="4856" y="255"/>
                  <a:pt x="5257" y="255"/>
                </a:cubicBezTo>
                <a:cubicBezTo>
                  <a:pt x="5660" y="255"/>
                  <a:pt x="6064" y="409"/>
                  <a:pt x="6371" y="716"/>
                </a:cubicBezTo>
                <a:cubicBezTo>
                  <a:pt x="6985" y="1330"/>
                  <a:pt x="6987" y="2325"/>
                  <a:pt x="6376" y="2941"/>
                </a:cubicBezTo>
                <a:lnTo>
                  <a:pt x="4271" y="5047"/>
                </a:lnTo>
                <a:cubicBezTo>
                  <a:pt x="3972" y="5346"/>
                  <a:pt x="3570" y="5508"/>
                  <a:pt x="3157" y="5508"/>
                </a:cubicBezTo>
                <a:cubicBezTo>
                  <a:pt x="3036" y="5508"/>
                  <a:pt x="2914" y="5494"/>
                  <a:pt x="2794" y="5465"/>
                </a:cubicBezTo>
                <a:cubicBezTo>
                  <a:pt x="2262" y="5340"/>
                  <a:pt x="1833" y="4947"/>
                  <a:pt x="1661" y="4429"/>
                </a:cubicBezTo>
                <a:lnTo>
                  <a:pt x="2657" y="3433"/>
                </a:lnTo>
                <a:cubicBezTo>
                  <a:pt x="2798" y="3292"/>
                  <a:pt x="2979" y="3225"/>
                  <a:pt x="3157" y="3225"/>
                </a:cubicBezTo>
                <a:cubicBezTo>
                  <a:pt x="3432" y="3225"/>
                  <a:pt x="3701" y="3383"/>
                  <a:pt x="3817" y="3668"/>
                </a:cubicBezTo>
                <a:cubicBezTo>
                  <a:pt x="3837" y="3716"/>
                  <a:pt x="3883" y="3746"/>
                  <a:pt x="3933" y="3746"/>
                </a:cubicBezTo>
                <a:cubicBezTo>
                  <a:pt x="3948" y="3746"/>
                  <a:pt x="3964" y="3743"/>
                  <a:pt x="3980" y="3737"/>
                </a:cubicBezTo>
                <a:cubicBezTo>
                  <a:pt x="4045" y="3711"/>
                  <a:pt x="4076" y="3637"/>
                  <a:pt x="4049" y="3574"/>
                </a:cubicBezTo>
                <a:cubicBezTo>
                  <a:pt x="3892" y="3188"/>
                  <a:pt x="3528" y="2975"/>
                  <a:pt x="3156" y="2975"/>
                </a:cubicBezTo>
                <a:cubicBezTo>
                  <a:pt x="2915" y="2975"/>
                  <a:pt x="2671" y="3065"/>
                  <a:pt x="2479" y="3256"/>
                </a:cubicBezTo>
                <a:lnTo>
                  <a:pt x="1453" y="4282"/>
                </a:lnTo>
                <a:cubicBezTo>
                  <a:pt x="1434" y="4293"/>
                  <a:pt x="1420" y="4308"/>
                  <a:pt x="1409" y="4326"/>
                </a:cubicBezTo>
                <a:lnTo>
                  <a:pt x="374" y="5362"/>
                </a:lnTo>
                <a:cubicBezTo>
                  <a:pt x="1" y="5737"/>
                  <a:pt x="2" y="6343"/>
                  <a:pt x="376" y="6717"/>
                </a:cubicBezTo>
                <a:cubicBezTo>
                  <a:pt x="564" y="6905"/>
                  <a:pt x="810" y="6999"/>
                  <a:pt x="1056" y="6999"/>
                </a:cubicBezTo>
                <a:cubicBezTo>
                  <a:pt x="1301" y="6999"/>
                  <a:pt x="1545" y="6906"/>
                  <a:pt x="1733" y="6720"/>
                </a:cubicBezTo>
                <a:lnTo>
                  <a:pt x="2397" y="6056"/>
                </a:lnTo>
                <a:cubicBezTo>
                  <a:pt x="2445" y="6008"/>
                  <a:pt x="2445" y="5928"/>
                  <a:pt x="2397" y="5879"/>
                </a:cubicBezTo>
                <a:cubicBezTo>
                  <a:pt x="2372" y="5854"/>
                  <a:pt x="2340" y="5842"/>
                  <a:pt x="2308" y="5842"/>
                </a:cubicBezTo>
                <a:cubicBezTo>
                  <a:pt x="2275" y="5842"/>
                  <a:pt x="2244" y="5854"/>
                  <a:pt x="2219" y="5879"/>
                </a:cubicBezTo>
                <a:lnTo>
                  <a:pt x="1556" y="6542"/>
                </a:lnTo>
                <a:cubicBezTo>
                  <a:pt x="1417" y="6681"/>
                  <a:pt x="1235" y="6750"/>
                  <a:pt x="1054" y="6750"/>
                </a:cubicBezTo>
                <a:cubicBezTo>
                  <a:pt x="872" y="6750"/>
                  <a:pt x="690" y="6681"/>
                  <a:pt x="551" y="6542"/>
                </a:cubicBezTo>
                <a:cubicBezTo>
                  <a:pt x="274" y="6266"/>
                  <a:pt x="274" y="5817"/>
                  <a:pt x="551" y="5539"/>
                </a:cubicBezTo>
                <a:lnTo>
                  <a:pt x="1465" y="4625"/>
                </a:lnTo>
                <a:cubicBezTo>
                  <a:pt x="1697" y="5191"/>
                  <a:pt x="2196" y="5604"/>
                  <a:pt x="2795" y="5724"/>
                </a:cubicBezTo>
                <a:cubicBezTo>
                  <a:pt x="2915" y="5748"/>
                  <a:pt x="3035" y="5759"/>
                  <a:pt x="3155" y="5759"/>
                </a:cubicBezTo>
                <a:cubicBezTo>
                  <a:pt x="3635" y="5759"/>
                  <a:pt x="4101" y="5570"/>
                  <a:pt x="4448" y="5224"/>
                </a:cubicBezTo>
                <a:lnTo>
                  <a:pt x="6554" y="3119"/>
                </a:lnTo>
                <a:cubicBezTo>
                  <a:pt x="7266" y="2406"/>
                  <a:pt x="7266" y="1249"/>
                  <a:pt x="6554" y="536"/>
                </a:cubicBezTo>
                <a:lnTo>
                  <a:pt x="6554" y="534"/>
                </a:lnTo>
                <a:cubicBezTo>
                  <a:pt x="6196" y="178"/>
                  <a:pt x="5729" y="0"/>
                  <a:pt x="52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5705863" y="2300038"/>
            <a:ext cx="204400" cy="190575"/>
          </a:xfrm>
          <a:custGeom>
            <a:avLst/>
            <a:gdLst/>
            <a:ahLst/>
            <a:cxnLst/>
            <a:rect l="l" t="t" r="r" b="b"/>
            <a:pathLst>
              <a:path w="8176" h="7623" extrusionOk="0">
                <a:moveTo>
                  <a:pt x="239" y="3895"/>
                </a:moveTo>
                <a:cubicBezTo>
                  <a:pt x="406" y="4059"/>
                  <a:pt x="655" y="4209"/>
                  <a:pt x="980" y="4333"/>
                </a:cubicBezTo>
                <a:cubicBezTo>
                  <a:pt x="1575" y="4559"/>
                  <a:pt x="2363" y="4684"/>
                  <a:pt x="3201" y="4684"/>
                </a:cubicBezTo>
                <a:cubicBezTo>
                  <a:pt x="3268" y="4684"/>
                  <a:pt x="3335" y="4684"/>
                  <a:pt x="3403" y="4681"/>
                </a:cubicBezTo>
                <a:cubicBezTo>
                  <a:pt x="3417" y="4696"/>
                  <a:pt x="3434" y="4710"/>
                  <a:pt x="3452" y="4720"/>
                </a:cubicBezTo>
                <a:lnTo>
                  <a:pt x="3782" y="4910"/>
                </a:lnTo>
                <a:cubicBezTo>
                  <a:pt x="3758" y="5091"/>
                  <a:pt x="3758" y="5272"/>
                  <a:pt x="3782" y="5451"/>
                </a:cubicBezTo>
                <a:lnTo>
                  <a:pt x="3452" y="5643"/>
                </a:lnTo>
                <a:cubicBezTo>
                  <a:pt x="3345" y="5704"/>
                  <a:pt x="3307" y="5843"/>
                  <a:pt x="3370" y="5951"/>
                </a:cubicBezTo>
                <a:lnTo>
                  <a:pt x="3549" y="6260"/>
                </a:lnTo>
                <a:cubicBezTo>
                  <a:pt x="3435" y="6267"/>
                  <a:pt x="3319" y="6270"/>
                  <a:pt x="3202" y="6270"/>
                </a:cubicBezTo>
                <a:cubicBezTo>
                  <a:pt x="2393" y="6270"/>
                  <a:pt x="1634" y="6150"/>
                  <a:pt x="1066" y="5933"/>
                </a:cubicBezTo>
                <a:cubicBezTo>
                  <a:pt x="541" y="5733"/>
                  <a:pt x="239" y="5472"/>
                  <a:pt x="239" y="5214"/>
                </a:cubicBezTo>
                <a:lnTo>
                  <a:pt x="239" y="3895"/>
                </a:lnTo>
                <a:close/>
                <a:moveTo>
                  <a:pt x="3201" y="1"/>
                </a:moveTo>
                <a:cubicBezTo>
                  <a:pt x="2363" y="1"/>
                  <a:pt x="1575" y="126"/>
                  <a:pt x="980" y="354"/>
                </a:cubicBezTo>
                <a:cubicBezTo>
                  <a:pt x="348" y="593"/>
                  <a:pt x="1" y="928"/>
                  <a:pt x="1" y="1296"/>
                </a:cubicBezTo>
                <a:lnTo>
                  <a:pt x="1" y="5216"/>
                </a:lnTo>
                <a:cubicBezTo>
                  <a:pt x="1" y="5582"/>
                  <a:pt x="348" y="5917"/>
                  <a:pt x="980" y="6158"/>
                </a:cubicBezTo>
                <a:cubicBezTo>
                  <a:pt x="1576" y="6386"/>
                  <a:pt x="2365" y="6509"/>
                  <a:pt x="3201" y="6509"/>
                </a:cubicBezTo>
                <a:cubicBezTo>
                  <a:pt x="3364" y="6509"/>
                  <a:pt x="3525" y="6505"/>
                  <a:pt x="3684" y="6496"/>
                </a:cubicBezTo>
                <a:lnTo>
                  <a:pt x="3890" y="6853"/>
                </a:lnTo>
                <a:cubicBezTo>
                  <a:pt x="3931" y="6925"/>
                  <a:pt x="4007" y="6966"/>
                  <a:pt x="4085" y="6966"/>
                </a:cubicBezTo>
                <a:cubicBezTo>
                  <a:pt x="4124" y="6966"/>
                  <a:pt x="4163" y="6956"/>
                  <a:pt x="4198" y="6935"/>
                </a:cubicBezTo>
                <a:lnTo>
                  <a:pt x="4528" y="6745"/>
                </a:lnTo>
                <a:cubicBezTo>
                  <a:pt x="4671" y="6857"/>
                  <a:pt x="4830" y="6947"/>
                  <a:pt x="4996" y="7016"/>
                </a:cubicBezTo>
                <a:lnTo>
                  <a:pt x="4996" y="7397"/>
                </a:lnTo>
                <a:cubicBezTo>
                  <a:pt x="4996" y="7520"/>
                  <a:pt x="5097" y="7621"/>
                  <a:pt x="5223" y="7623"/>
                </a:cubicBezTo>
                <a:lnTo>
                  <a:pt x="6262" y="7623"/>
                </a:lnTo>
                <a:cubicBezTo>
                  <a:pt x="6386" y="7623"/>
                  <a:pt x="6487" y="7522"/>
                  <a:pt x="6487" y="7397"/>
                </a:cubicBezTo>
                <a:lnTo>
                  <a:pt x="6487" y="7016"/>
                </a:lnTo>
                <a:cubicBezTo>
                  <a:pt x="6655" y="6947"/>
                  <a:pt x="6812" y="6857"/>
                  <a:pt x="6955" y="6745"/>
                </a:cubicBezTo>
                <a:lnTo>
                  <a:pt x="7286" y="6935"/>
                </a:lnTo>
                <a:cubicBezTo>
                  <a:pt x="7322" y="6956"/>
                  <a:pt x="7361" y="6966"/>
                  <a:pt x="7399" y="6966"/>
                </a:cubicBezTo>
                <a:cubicBezTo>
                  <a:pt x="7476" y="6966"/>
                  <a:pt x="7552" y="6925"/>
                  <a:pt x="7594" y="6853"/>
                </a:cubicBezTo>
                <a:lnTo>
                  <a:pt x="8114" y="5953"/>
                </a:lnTo>
                <a:cubicBezTo>
                  <a:pt x="8144" y="5901"/>
                  <a:pt x="8153" y="5839"/>
                  <a:pt x="8137" y="5780"/>
                </a:cubicBezTo>
                <a:cubicBezTo>
                  <a:pt x="8122" y="5722"/>
                  <a:pt x="8083" y="5673"/>
                  <a:pt x="8032" y="5643"/>
                </a:cubicBezTo>
                <a:lnTo>
                  <a:pt x="7702" y="5453"/>
                </a:lnTo>
                <a:cubicBezTo>
                  <a:pt x="7726" y="5272"/>
                  <a:pt x="7726" y="5091"/>
                  <a:pt x="7702" y="4912"/>
                </a:cubicBezTo>
                <a:lnTo>
                  <a:pt x="8032" y="4720"/>
                </a:lnTo>
                <a:cubicBezTo>
                  <a:pt x="8140" y="4658"/>
                  <a:pt x="8176" y="4521"/>
                  <a:pt x="8114" y="4412"/>
                </a:cubicBezTo>
                <a:lnTo>
                  <a:pt x="7954" y="4135"/>
                </a:lnTo>
                <a:cubicBezTo>
                  <a:pt x="7931" y="4097"/>
                  <a:pt x="7891" y="4075"/>
                  <a:pt x="7850" y="4075"/>
                </a:cubicBezTo>
                <a:cubicBezTo>
                  <a:pt x="7830" y="4075"/>
                  <a:pt x="7810" y="4081"/>
                  <a:pt x="7791" y="4092"/>
                </a:cubicBezTo>
                <a:cubicBezTo>
                  <a:pt x="7734" y="4124"/>
                  <a:pt x="7714" y="4197"/>
                  <a:pt x="7747" y="4253"/>
                </a:cubicBezTo>
                <a:lnTo>
                  <a:pt x="7901" y="4521"/>
                </a:lnTo>
                <a:lnTo>
                  <a:pt x="7511" y="4746"/>
                </a:lnTo>
                <a:cubicBezTo>
                  <a:pt x="7468" y="4772"/>
                  <a:pt x="7445" y="4821"/>
                  <a:pt x="7453" y="4870"/>
                </a:cubicBezTo>
                <a:cubicBezTo>
                  <a:pt x="7491" y="5076"/>
                  <a:pt x="7491" y="5287"/>
                  <a:pt x="7453" y="5493"/>
                </a:cubicBezTo>
                <a:cubicBezTo>
                  <a:pt x="7445" y="5543"/>
                  <a:pt x="7468" y="5593"/>
                  <a:pt x="7511" y="5617"/>
                </a:cubicBezTo>
                <a:lnTo>
                  <a:pt x="7901" y="5843"/>
                </a:lnTo>
                <a:lnTo>
                  <a:pt x="7395" y="6719"/>
                </a:lnTo>
                <a:lnTo>
                  <a:pt x="7005" y="6495"/>
                </a:lnTo>
                <a:cubicBezTo>
                  <a:pt x="6986" y="6484"/>
                  <a:pt x="6965" y="6478"/>
                  <a:pt x="6945" y="6478"/>
                </a:cubicBezTo>
                <a:cubicBezTo>
                  <a:pt x="6917" y="6478"/>
                  <a:pt x="6890" y="6488"/>
                  <a:pt x="6868" y="6507"/>
                </a:cubicBezTo>
                <a:cubicBezTo>
                  <a:pt x="6709" y="6643"/>
                  <a:pt x="6526" y="6748"/>
                  <a:pt x="6329" y="6819"/>
                </a:cubicBezTo>
                <a:cubicBezTo>
                  <a:pt x="6282" y="6835"/>
                  <a:pt x="6250" y="6881"/>
                  <a:pt x="6250" y="6931"/>
                </a:cubicBezTo>
                <a:lnTo>
                  <a:pt x="6250" y="7382"/>
                </a:lnTo>
                <a:lnTo>
                  <a:pt x="5236" y="7382"/>
                </a:lnTo>
                <a:lnTo>
                  <a:pt x="5236" y="6931"/>
                </a:lnTo>
                <a:cubicBezTo>
                  <a:pt x="5236" y="6881"/>
                  <a:pt x="5205" y="6837"/>
                  <a:pt x="5158" y="6819"/>
                </a:cubicBezTo>
                <a:cubicBezTo>
                  <a:pt x="4961" y="6749"/>
                  <a:pt x="4778" y="6643"/>
                  <a:pt x="4620" y="6507"/>
                </a:cubicBezTo>
                <a:cubicBezTo>
                  <a:pt x="4597" y="6488"/>
                  <a:pt x="4570" y="6479"/>
                  <a:pt x="4542" y="6479"/>
                </a:cubicBezTo>
                <a:cubicBezTo>
                  <a:pt x="4521" y="6479"/>
                  <a:pt x="4501" y="6484"/>
                  <a:pt x="4482" y="6495"/>
                </a:cubicBezTo>
                <a:lnTo>
                  <a:pt x="4092" y="6721"/>
                </a:lnTo>
                <a:lnTo>
                  <a:pt x="3586" y="5843"/>
                </a:lnTo>
                <a:lnTo>
                  <a:pt x="3975" y="5618"/>
                </a:lnTo>
                <a:cubicBezTo>
                  <a:pt x="4019" y="5593"/>
                  <a:pt x="4042" y="5543"/>
                  <a:pt x="4033" y="5493"/>
                </a:cubicBezTo>
                <a:cubicBezTo>
                  <a:pt x="3996" y="5287"/>
                  <a:pt x="3996" y="5076"/>
                  <a:pt x="4033" y="4871"/>
                </a:cubicBezTo>
                <a:cubicBezTo>
                  <a:pt x="4042" y="4821"/>
                  <a:pt x="4019" y="4772"/>
                  <a:pt x="3975" y="4746"/>
                </a:cubicBezTo>
                <a:lnTo>
                  <a:pt x="3586" y="4521"/>
                </a:lnTo>
                <a:lnTo>
                  <a:pt x="4092" y="3643"/>
                </a:lnTo>
                <a:lnTo>
                  <a:pt x="4482" y="3868"/>
                </a:lnTo>
                <a:cubicBezTo>
                  <a:pt x="4501" y="3879"/>
                  <a:pt x="4521" y="3884"/>
                  <a:pt x="4541" y="3884"/>
                </a:cubicBezTo>
                <a:cubicBezTo>
                  <a:pt x="4569" y="3884"/>
                  <a:pt x="4597" y="3875"/>
                  <a:pt x="4620" y="3856"/>
                </a:cubicBezTo>
                <a:cubicBezTo>
                  <a:pt x="4778" y="3720"/>
                  <a:pt x="4961" y="3615"/>
                  <a:pt x="5158" y="3545"/>
                </a:cubicBezTo>
                <a:cubicBezTo>
                  <a:pt x="5205" y="3528"/>
                  <a:pt x="5237" y="3483"/>
                  <a:pt x="5236" y="3432"/>
                </a:cubicBezTo>
                <a:lnTo>
                  <a:pt x="5236" y="2983"/>
                </a:lnTo>
                <a:lnTo>
                  <a:pt x="6250" y="2983"/>
                </a:lnTo>
                <a:lnTo>
                  <a:pt x="6250" y="3432"/>
                </a:lnTo>
                <a:cubicBezTo>
                  <a:pt x="6250" y="3483"/>
                  <a:pt x="6282" y="3528"/>
                  <a:pt x="6329" y="3545"/>
                </a:cubicBezTo>
                <a:cubicBezTo>
                  <a:pt x="6526" y="3615"/>
                  <a:pt x="6709" y="3720"/>
                  <a:pt x="6868" y="3856"/>
                </a:cubicBezTo>
                <a:cubicBezTo>
                  <a:pt x="6890" y="3875"/>
                  <a:pt x="6917" y="3884"/>
                  <a:pt x="6945" y="3884"/>
                </a:cubicBezTo>
                <a:cubicBezTo>
                  <a:pt x="6965" y="3884"/>
                  <a:pt x="6986" y="3879"/>
                  <a:pt x="7005" y="3868"/>
                </a:cubicBezTo>
                <a:lnTo>
                  <a:pt x="7395" y="3643"/>
                </a:lnTo>
                <a:lnTo>
                  <a:pt x="7496" y="3817"/>
                </a:lnTo>
                <a:cubicBezTo>
                  <a:pt x="7518" y="3855"/>
                  <a:pt x="7558" y="3877"/>
                  <a:pt x="7598" y="3877"/>
                </a:cubicBezTo>
                <a:cubicBezTo>
                  <a:pt x="7619" y="3877"/>
                  <a:pt x="7639" y="3871"/>
                  <a:pt x="7658" y="3860"/>
                </a:cubicBezTo>
                <a:cubicBezTo>
                  <a:pt x="7716" y="3828"/>
                  <a:pt x="7734" y="3755"/>
                  <a:pt x="7702" y="3699"/>
                </a:cubicBezTo>
                <a:lnTo>
                  <a:pt x="7596" y="3513"/>
                </a:lnTo>
                <a:cubicBezTo>
                  <a:pt x="7553" y="3441"/>
                  <a:pt x="7478" y="3401"/>
                  <a:pt x="7400" y="3401"/>
                </a:cubicBezTo>
                <a:cubicBezTo>
                  <a:pt x="7362" y="3401"/>
                  <a:pt x="7323" y="3410"/>
                  <a:pt x="7288" y="3431"/>
                </a:cubicBezTo>
                <a:lnTo>
                  <a:pt x="6956" y="3622"/>
                </a:lnTo>
                <a:cubicBezTo>
                  <a:pt x="6814" y="3510"/>
                  <a:pt x="6656" y="3419"/>
                  <a:pt x="6489" y="3350"/>
                </a:cubicBezTo>
                <a:lnTo>
                  <a:pt x="6489" y="2969"/>
                </a:lnTo>
                <a:cubicBezTo>
                  <a:pt x="6489" y="2900"/>
                  <a:pt x="6458" y="2836"/>
                  <a:pt x="6404" y="2794"/>
                </a:cubicBezTo>
                <a:lnTo>
                  <a:pt x="6404" y="1294"/>
                </a:lnTo>
                <a:cubicBezTo>
                  <a:pt x="6404" y="835"/>
                  <a:pt x="5869" y="436"/>
                  <a:pt x="4935" y="200"/>
                </a:cubicBezTo>
                <a:cubicBezTo>
                  <a:pt x="4924" y="197"/>
                  <a:pt x="4913" y="196"/>
                  <a:pt x="4903" y="196"/>
                </a:cubicBezTo>
                <a:cubicBezTo>
                  <a:pt x="4849" y="196"/>
                  <a:pt x="4801" y="231"/>
                  <a:pt x="4786" y="286"/>
                </a:cubicBezTo>
                <a:cubicBezTo>
                  <a:pt x="4770" y="351"/>
                  <a:pt x="4811" y="417"/>
                  <a:pt x="4877" y="432"/>
                </a:cubicBezTo>
                <a:cubicBezTo>
                  <a:pt x="5672" y="634"/>
                  <a:pt x="6166" y="963"/>
                  <a:pt x="6166" y="1294"/>
                </a:cubicBezTo>
                <a:cubicBezTo>
                  <a:pt x="6166" y="1552"/>
                  <a:pt x="5865" y="1814"/>
                  <a:pt x="5340" y="2013"/>
                </a:cubicBezTo>
                <a:cubicBezTo>
                  <a:pt x="4772" y="2231"/>
                  <a:pt x="4012" y="2350"/>
                  <a:pt x="3203" y="2350"/>
                </a:cubicBezTo>
                <a:cubicBezTo>
                  <a:pt x="3193" y="2350"/>
                  <a:pt x="3184" y="2350"/>
                  <a:pt x="3174" y="2350"/>
                </a:cubicBezTo>
                <a:cubicBezTo>
                  <a:pt x="2847" y="2350"/>
                  <a:pt x="2520" y="2328"/>
                  <a:pt x="2196" y="2285"/>
                </a:cubicBezTo>
                <a:cubicBezTo>
                  <a:pt x="2191" y="2284"/>
                  <a:pt x="2185" y="2284"/>
                  <a:pt x="2179" y="2284"/>
                </a:cubicBezTo>
                <a:cubicBezTo>
                  <a:pt x="2120" y="2284"/>
                  <a:pt x="2070" y="2327"/>
                  <a:pt x="2062" y="2388"/>
                </a:cubicBezTo>
                <a:cubicBezTo>
                  <a:pt x="2054" y="2452"/>
                  <a:pt x="2100" y="2513"/>
                  <a:pt x="2164" y="2522"/>
                </a:cubicBezTo>
                <a:cubicBezTo>
                  <a:pt x="2509" y="2567"/>
                  <a:pt x="2856" y="2589"/>
                  <a:pt x="3203" y="2589"/>
                </a:cubicBezTo>
                <a:cubicBezTo>
                  <a:pt x="4041" y="2589"/>
                  <a:pt x="4830" y="2464"/>
                  <a:pt x="5425" y="2237"/>
                </a:cubicBezTo>
                <a:cubicBezTo>
                  <a:pt x="5749" y="2113"/>
                  <a:pt x="5999" y="1965"/>
                  <a:pt x="6165" y="1799"/>
                </a:cubicBezTo>
                <a:lnTo>
                  <a:pt x="6165" y="2746"/>
                </a:lnTo>
                <a:lnTo>
                  <a:pt x="5223" y="2746"/>
                </a:lnTo>
                <a:cubicBezTo>
                  <a:pt x="5097" y="2746"/>
                  <a:pt x="4996" y="2847"/>
                  <a:pt x="4996" y="2970"/>
                </a:cubicBezTo>
                <a:lnTo>
                  <a:pt x="4996" y="3351"/>
                </a:lnTo>
                <a:cubicBezTo>
                  <a:pt x="4830" y="3420"/>
                  <a:pt x="4672" y="3512"/>
                  <a:pt x="4528" y="3623"/>
                </a:cubicBezTo>
                <a:lnTo>
                  <a:pt x="4198" y="3432"/>
                </a:lnTo>
                <a:cubicBezTo>
                  <a:pt x="4163" y="3412"/>
                  <a:pt x="4124" y="3402"/>
                  <a:pt x="4085" y="3402"/>
                </a:cubicBezTo>
                <a:cubicBezTo>
                  <a:pt x="4007" y="3402"/>
                  <a:pt x="3931" y="3442"/>
                  <a:pt x="3890" y="3514"/>
                </a:cubicBezTo>
                <a:lnTo>
                  <a:pt x="3370" y="4415"/>
                </a:lnTo>
                <a:cubicBezTo>
                  <a:pt x="3365" y="4424"/>
                  <a:pt x="3360" y="4435"/>
                  <a:pt x="3355" y="4446"/>
                </a:cubicBezTo>
                <a:cubicBezTo>
                  <a:pt x="3304" y="4447"/>
                  <a:pt x="3253" y="4447"/>
                  <a:pt x="3202" y="4447"/>
                </a:cubicBezTo>
                <a:cubicBezTo>
                  <a:pt x="2392" y="4447"/>
                  <a:pt x="1634" y="4329"/>
                  <a:pt x="1064" y="4111"/>
                </a:cubicBezTo>
                <a:cubicBezTo>
                  <a:pt x="539" y="3911"/>
                  <a:pt x="238" y="3649"/>
                  <a:pt x="238" y="3392"/>
                </a:cubicBezTo>
                <a:lnTo>
                  <a:pt x="238" y="1799"/>
                </a:lnTo>
                <a:cubicBezTo>
                  <a:pt x="510" y="2070"/>
                  <a:pt x="1004" y="2293"/>
                  <a:pt x="1666" y="2436"/>
                </a:cubicBezTo>
                <a:cubicBezTo>
                  <a:pt x="1674" y="2437"/>
                  <a:pt x="1684" y="2439"/>
                  <a:pt x="1692" y="2439"/>
                </a:cubicBezTo>
                <a:cubicBezTo>
                  <a:pt x="1833" y="2436"/>
                  <a:pt x="1855" y="2234"/>
                  <a:pt x="1717" y="2203"/>
                </a:cubicBezTo>
                <a:cubicBezTo>
                  <a:pt x="818" y="2011"/>
                  <a:pt x="238" y="1654"/>
                  <a:pt x="238" y="1296"/>
                </a:cubicBezTo>
                <a:cubicBezTo>
                  <a:pt x="238" y="1039"/>
                  <a:pt x="539" y="776"/>
                  <a:pt x="1064" y="577"/>
                </a:cubicBezTo>
                <a:cubicBezTo>
                  <a:pt x="1632" y="360"/>
                  <a:pt x="2392" y="240"/>
                  <a:pt x="3201" y="240"/>
                </a:cubicBezTo>
                <a:cubicBezTo>
                  <a:pt x="3209" y="240"/>
                  <a:pt x="3217" y="240"/>
                  <a:pt x="3226" y="240"/>
                </a:cubicBezTo>
                <a:cubicBezTo>
                  <a:pt x="3618" y="240"/>
                  <a:pt x="4010" y="271"/>
                  <a:pt x="4397" y="333"/>
                </a:cubicBezTo>
                <a:cubicBezTo>
                  <a:pt x="4404" y="334"/>
                  <a:pt x="4410" y="335"/>
                  <a:pt x="4417" y="335"/>
                </a:cubicBezTo>
                <a:cubicBezTo>
                  <a:pt x="4474" y="335"/>
                  <a:pt x="4525" y="293"/>
                  <a:pt x="4535" y="235"/>
                </a:cubicBezTo>
                <a:cubicBezTo>
                  <a:pt x="4545" y="169"/>
                  <a:pt x="4501" y="109"/>
                  <a:pt x="4436" y="98"/>
                </a:cubicBezTo>
                <a:cubicBezTo>
                  <a:pt x="4027" y="32"/>
                  <a:pt x="3615" y="1"/>
                  <a:pt x="32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3282900" y="2274198"/>
            <a:ext cx="181778" cy="242283"/>
          </a:xfrm>
          <a:custGeom>
            <a:avLst/>
            <a:gdLst/>
            <a:ahLst/>
            <a:cxnLst/>
            <a:rect l="l" t="t" r="r" b="b"/>
            <a:pathLst>
              <a:path w="4795" h="6391" extrusionOk="0">
                <a:moveTo>
                  <a:pt x="2417" y="240"/>
                </a:moveTo>
                <a:cubicBezTo>
                  <a:pt x="2920" y="240"/>
                  <a:pt x="3407" y="427"/>
                  <a:pt x="3781" y="765"/>
                </a:cubicBezTo>
                <a:cubicBezTo>
                  <a:pt x="4536" y="1441"/>
                  <a:pt x="4687" y="2565"/>
                  <a:pt x="4137" y="3416"/>
                </a:cubicBezTo>
                <a:cubicBezTo>
                  <a:pt x="3927" y="3739"/>
                  <a:pt x="3633" y="3997"/>
                  <a:pt x="3284" y="4162"/>
                </a:cubicBezTo>
                <a:cubicBezTo>
                  <a:pt x="3066" y="4267"/>
                  <a:pt x="2927" y="4487"/>
                  <a:pt x="2929" y="4730"/>
                </a:cubicBezTo>
                <a:lnTo>
                  <a:pt x="2929" y="4870"/>
                </a:lnTo>
                <a:lnTo>
                  <a:pt x="1888" y="4870"/>
                </a:lnTo>
                <a:lnTo>
                  <a:pt x="1888" y="4730"/>
                </a:lnTo>
                <a:cubicBezTo>
                  <a:pt x="1888" y="4486"/>
                  <a:pt x="1748" y="4265"/>
                  <a:pt x="1529" y="4160"/>
                </a:cubicBezTo>
                <a:cubicBezTo>
                  <a:pt x="722" y="3778"/>
                  <a:pt x="254" y="2919"/>
                  <a:pt x="367" y="2033"/>
                </a:cubicBezTo>
                <a:cubicBezTo>
                  <a:pt x="483" y="1106"/>
                  <a:pt x="1242" y="357"/>
                  <a:pt x="2173" y="254"/>
                </a:cubicBezTo>
                <a:cubicBezTo>
                  <a:pt x="2253" y="244"/>
                  <a:pt x="2331" y="240"/>
                  <a:pt x="2412" y="240"/>
                </a:cubicBezTo>
                <a:cubicBezTo>
                  <a:pt x="2414" y="240"/>
                  <a:pt x="2415" y="240"/>
                  <a:pt x="2417" y="240"/>
                </a:cubicBezTo>
                <a:close/>
                <a:moveTo>
                  <a:pt x="2929" y="5109"/>
                </a:moveTo>
                <a:lnTo>
                  <a:pt x="2929" y="5501"/>
                </a:lnTo>
                <a:lnTo>
                  <a:pt x="2929" y="5502"/>
                </a:lnTo>
                <a:cubicBezTo>
                  <a:pt x="2929" y="5576"/>
                  <a:pt x="2868" y="5638"/>
                  <a:pt x="2793" y="5638"/>
                </a:cubicBezTo>
                <a:lnTo>
                  <a:pt x="2024" y="5638"/>
                </a:lnTo>
                <a:cubicBezTo>
                  <a:pt x="1949" y="5638"/>
                  <a:pt x="1888" y="5576"/>
                  <a:pt x="1888" y="5502"/>
                </a:cubicBezTo>
                <a:lnTo>
                  <a:pt x="1888" y="5109"/>
                </a:lnTo>
                <a:close/>
                <a:moveTo>
                  <a:pt x="2673" y="5878"/>
                </a:moveTo>
                <a:lnTo>
                  <a:pt x="2673" y="6014"/>
                </a:lnTo>
                <a:cubicBezTo>
                  <a:pt x="2673" y="6089"/>
                  <a:pt x="2611" y="6150"/>
                  <a:pt x="2537" y="6151"/>
                </a:cubicBezTo>
                <a:lnTo>
                  <a:pt x="2280" y="6151"/>
                </a:lnTo>
                <a:cubicBezTo>
                  <a:pt x="2204" y="6150"/>
                  <a:pt x="2144" y="6089"/>
                  <a:pt x="2144" y="6014"/>
                </a:cubicBezTo>
                <a:lnTo>
                  <a:pt x="2144" y="5878"/>
                </a:lnTo>
                <a:close/>
                <a:moveTo>
                  <a:pt x="2413" y="1"/>
                </a:moveTo>
                <a:cubicBezTo>
                  <a:pt x="2325" y="1"/>
                  <a:pt x="2236" y="5"/>
                  <a:pt x="2147" y="15"/>
                </a:cubicBezTo>
                <a:cubicBezTo>
                  <a:pt x="1106" y="130"/>
                  <a:pt x="258" y="966"/>
                  <a:pt x="127" y="2004"/>
                </a:cubicBezTo>
                <a:cubicBezTo>
                  <a:pt x="1" y="2993"/>
                  <a:pt x="526" y="3950"/>
                  <a:pt x="1425" y="4377"/>
                </a:cubicBezTo>
                <a:cubicBezTo>
                  <a:pt x="1561" y="4442"/>
                  <a:pt x="1647" y="4579"/>
                  <a:pt x="1647" y="4730"/>
                </a:cubicBezTo>
                <a:lnTo>
                  <a:pt x="1647" y="5501"/>
                </a:lnTo>
                <a:cubicBezTo>
                  <a:pt x="1647" y="5663"/>
                  <a:pt x="1749" y="5807"/>
                  <a:pt x="1903" y="5858"/>
                </a:cubicBezTo>
                <a:lnTo>
                  <a:pt x="1903" y="6014"/>
                </a:lnTo>
                <a:cubicBezTo>
                  <a:pt x="1903" y="6221"/>
                  <a:pt x="2071" y="6389"/>
                  <a:pt x="2280" y="6391"/>
                </a:cubicBezTo>
                <a:lnTo>
                  <a:pt x="2537" y="6391"/>
                </a:lnTo>
                <a:cubicBezTo>
                  <a:pt x="2744" y="6389"/>
                  <a:pt x="2913" y="6221"/>
                  <a:pt x="2913" y="6014"/>
                </a:cubicBezTo>
                <a:lnTo>
                  <a:pt x="2913" y="5858"/>
                </a:lnTo>
                <a:cubicBezTo>
                  <a:pt x="3066" y="5807"/>
                  <a:pt x="3168" y="5663"/>
                  <a:pt x="3168" y="5501"/>
                </a:cubicBezTo>
                <a:lnTo>
                  <a:pt x="3168" y="4728"/>
                </a:lnTo>
                <a:cubicBezTo>
                  <a:pt x="3168" y="4580"/>
                  <a:pt x="3252" y="4443"/>
                  <a:pt x="3386" y="4378"/>
                </a:cubicBezTo>
                <a:cubicBezTo>
                  <a:pt x="4084" y="4050"/>
                  <a:pt x="4571" y="3394"/>
                  <a:pt x="4683" y="2631"/>
                </a:cubicBezTo>
                <a:cubicBezTo>
                  <a:pt x="4794" y="1868"/>
                  <a:pt x="4516" y="1100"/>
                  <a:pt x="3941" y="586"/>
                </a:cubicBezTo>
                <a:cubicBezTo>
                  <a:pt x="3515" y="204"/>
                  <a:pt x="2980" y="1"/>
                  <a:pt x="24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36"/>
          <p:cNvSpPr/>
          <p:nvPr/>
        </p:nvSpPr>
        <p:spPr>
          <a:xfrm rot="10800000" flipH="1">
            <a:off x="3359035" y="2354024"/>
            <a:ext cx="29550" cy="20925"/>
          </a:xfrm>
          <a:custGeom>
            <a:avLst/>
            <a:gdLst/>
            <a:ahLst/>
            <a:cxnLst/>
            <a:rect l="l" t="t" r="r" b="b"/>
            <a:pathLst>
              <a:path w="613" h="434" extrusionOk="0">
                <a:moveTo>
                  <a:pt x="474" y="0"/>
                </a:moveTo>
                <a:cubicBezTo>
                  <a:pt x="454" y="0"/>
                  <a:pt x="433" y="5"/>
                  <a:pt x="414" y="17"/>
                </a:cubicBezTo>
                <a:lnTo>
                  <a:pt x="82" y="209"/>
                </a:lnTo>
                <a:cubicBezTo>
                  <a:pt x="21" y="240"/>
                  <a:pt x="1" y="315"/>
                  <a:pt x="35" y="375"/>
                </a:cubicBezTo>
                <a:cubicBezTo>
                  <a:pt x="57" y="413"/>
                  <a:pt x="97" y="434"/>
                  <a:pt x="138" y="434"/>
                </a:cubicBezTo>
                <a:cubicBezTo>
                  <a:pt x="160" y="434"/>
                  <a:pt x="182" y="428"/>
                  <a:pt x="201" y="416"/>
                </a:cubicBezTo>
                <a:lnTo>
                  <a:pt x="534" y="224"/>
                </a:lnTo>
                <a:cubicBezTo>
                  <a:pt x="592" y="192"/>
                  <a:pt x="612" y="118"/>
                  <a:pt x="578" y="60"/>
                </a:cubicBezTo>
                <a:cubicBezTo>
                  <a:pt x="556" y="22"/>
                  <a:pt x="516" y="0"/>
                  <a:pt x="4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3970308" y="911019"/>
            <a:ext cx="222950" cy="168151"/>
          </a:xfrm>
          <a:custGeom>
            <a:avLst/>
            <a:gdLst/>
            <a:ahLst/>
            <a:cxnLst/>
            <a:rect l="l" t="t" r="r" b="b"/>
            <a:pathLst>
              <a:path w="10240" h="7724" extrusionOk="0">
                <a:moveTo>
                  <a:pt x="9122" y="1"/>
                </a:moveTo>
                <a:cubicBezTo>
                  <a:pt x="9099" y="1"/>
                  <a:pt x="9076" y="6"/>
                  <a:pt x="9055" y="16"/>
                </a:cubicBezTo>
                <a:cubicBezTo>
                  <a:pt x="8978" y="52"/>
                  <a:pt x="8944" y="144"/>
                  <a:pt x="8979" y="222"/>
                </a:cubicBezTo>
                <a:cubicBezTo>
                  <a:pt x="9899" y="2164"/>
                  <a:pt x="9484" y="4477"/>
                  <a:pt x="7945" y="5978"/>
                </a:cubicBezTo>
                <a:cubicBezTo>
                  <a:pt x="6983" y="6918"/>
                  <a:pt x="5714" y="7410"/>
                  <a:pt x="4428" y="7410"/>
                </a:cubicBezTo>
                <a:cubicBezTo>
                  <a:pt x="3659" y="7410"/>
                  <a:pt x="2885" y="7234"/>
                  <a:pt x="2167" y="6873"/>
                </a:cubicBezTo>
                <a:cubicBezTo>
                  <a:pt x="1574" y="6572"/>
                  <a:pt x="1047" y="6160"/>
                  <a:pt x="614" y="5656"/>
                </a:cubicBezTo>
                <a:lnTo>
                  <a:pt x="614" y="5656"/>
                </a:lnTo>
                <a:lnTo>
                  <a:pt x="1232" y="5862"/>
                </a:lnTo>
                <a:cubicBezTo>
                  <a:pt x="1247" y="5867"/>
                  <a:pt x="1262" y="5869"/>
                  <a:pt x="1277" y="5869"/>
                </a:cubicBezTo>
                <a:cubicBezTo>
                  <a:pt x="1343" y="5869"/>
                  <a:pt x="1404" y="5827"/>
                  <a:pt x="1426" y="5763"/>
                </a:cubicBezTo>
                <a:cubicBezTo>
                  <a:pt x="1453" y="5682"/>
                  <a:pt x="1411" y="5594"/>
                  <a:pt x="1331" y="5565"/>
                </a:cubicBezTo>
                <a:lnTo>
                  <a:pt x="220" y="5195"/>
                </a:lnTo>
                <a:cubicBezTo>
                  <a:pt x="203" y="5189"/>
                  <a:pt x="186" y="5187"/>
                  <a:pt x="170" y="5187"/>
                </a:cubicBezTo>
                <a:cubicBezTo>
                  <a:pt x="78" y="5187"/>
                  <a:pt x="0" y="5268"/>
                  <a:pt x="15" y="5366"/>
                </a:cubicBezTo>
                <a:lnTo>
                  <a:pt x="200" y="6663"/>
                </a:lnTo>
                <a:cubicBezTo>
                  <a:pt x="211" y="6740"/>
                  <a:pt x="277" y="6798"/>
                  <a:pt x="355" y="6798"/>
                </a:cubicBezTo>
                <a:cubicBezTo>
                  <a:pt x="363" y="6798"/>
                  <a:pt x="369" y="6797"/>
                  <a:pt x="377" y="6795"/>
                </a:cubicBezTo>
                <a:cubicBezTo>
                  <a:pt x="462" y="6783"/>
                  <a:pt x="523" y="6704"/>
                  <a:pt x="509" y="6619"/>
                </a:cubicBezTo>
                <a:lnTo>
                  <a:pt x="407" y="5895"/>
                </a:lnTo>
                <a:lnTo>
                  <a:pt x="407" y="5895"/>
                </a:lnTo>
                <a:cubicBezTo>
                  <a:pt x="861" y="6414"/>
                  <a:pt x="1410" y="6841"/>
                  <a:pt x="2025" y="7153"/>
                </a:cubicBezTo>
                <a:cubicBezTo>
                  <a:pt x="2788" y="7537"/>
                  <a:pt x="3611" y="7724"/>
                  <a:pt x="4428" y="7724"/>
                </a:cubicBezTo>
                <a:cubicBezTo>
                  <a:pt x="5794" y="7724"/>
                  <a:pt x="7142" y="7201"/>
                  <a:pt x="8165" y="6203"/>
                </a:cubicBezTo>
                <a:cubicBezTo>
                  <a:pt x="9798" y="4608"/>
                  <a:pt x="10239" y="2152"/>
                  <a:pt x="9262" y="89"/>
                </a:cubicBezTo>
                <a:lnTo>
                  <a:pt x="9262" y="87"/>
                </a:lnTo>
                <a:cubicBezTo>
                  <a:pt x="9235" y="32"/>
                  <a:pt x="9180" y="1"/>
                  <a:pt x="9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36"/>
          <p:cNvSpPr/>
          <p:nvPr/>
        </p:nvSpPr>
        <p:spPr>
          <a:xfrm>
            <a:off x="3936713" y="846425"/>
            <a:ext cx="226565" cy="168217"/>
          </a:xfrm>
          <a:custGeom>
            <a:avLst/>
            <a:gdLst/>
            <a:ahLst/>
            <a:cxnLst/>
            <a:rect l="l" t="t" r="r" b="b"/>
            <a:pathLst>
              <a:path w="10406" h="7727" extrusionOk="0">
                <a:moveTo>
                  <a:pt x="5972" y="1"/>
                </a:moveTo>
                <a:cubicBezTo>
                  <a:pt x="4961" y="1"/>
                  <a:pt x="3942" y="287"/>
                  <a:pt x="3043" y="876"/>
                </a:cubicBezTo>
                <a:cubicBezTo>
                  <a:pt x="811" y="2340"/>
                  <a:pt x="1" y="5226"/>
                  <a:pt x="1144" y="7637"/>
                </a:cubicBezTo>
                <a:cubicBezTo>
                  <a:pt x="1171" y="7692"/>
                  <a:pt x="1226" y="7727"/>
                  <a:pt x="1285" y="7727"/>
                </a:cubicBezTo>
                <a:cubicBezTo>
                  <a:pt x="1309" y="7727"/>
                  <a:pt x="1332" y="7721"/>
                  <a:pt x="1352" y="7711"/>
                </a:cubicBezTo>
                <a:cubicBezTo>
                  <a:pt x="1432" y="7674"/>
                  <a:pt x="1464" y="7581"/>
                  <a:pt x="1428" y="7502"/>
                </a:cubicBezTo>
                <a:cubicBezTo>
                  <a:pt x="347" y="5226"/>
                  <a:pt x="1118" y="2500"/>
                  <a:pt x="3232" y="1125"/>
                </a:cubicBezTo>
                <a:cubicBezTo>
                  <a:pt x="4074" y="578"/>
                  <a:pt x="5026" y="313"/>
                  <a:pt x="5971" y="313"/>
                </a:cubicBezTo>
                <a:cubicBezTo>
                  <a:pt x="7396" y="313"/>
                  <a:pt x="8804" y="917"/>
                  <a:pt x="9791" y="2068"/>
                </a:cubicBezTo>
                <a:lnTo>
                  <a:pt x="9175" y="1862"/>
                </a:lnTo>
                <a:cubicBezTo>
                  <a:pt x="9159" y="1856"/>
                  <a:pt x="9142" y="1854"/>
                  <a:pt x="9126" y="1854"/>
                </a:cubicBezTo>
                <a:cubicBezTo>
                  <a:pt x="9060" y="1854"/>
                  <a:pt x="8999" y="1895"/>
                  <a:pt x="8977" y="1961"/>
                </a:cubicBezTo>
                <a:cubicBezTo>
                  <a:pt x="8949" y="2043"/>
                  <a:pt x="8993" y="2131"/>
                  <a:pt x="9075" y="2159"/>
                </a:cubicBezTo>
                <a:lnTo>
                  <a:pt x="10187" y="2529"/>
                </a:lnTo>
                <a:cubicBezTo>
                  <a:pt x="10204" y="2535"/>
                  <a:pt x="10221" y="2537"/>
                  <a:pt x="10237" y="2537"/>
                </a:cubicBezTo>
                <a:cubicBezTo>
                  <a:pt x="10328" y="2537"/>
                  <a:pt x="10405" y="2457"/>
                  <a:pt x="10392" y="2358"/>
                </a:cubicBezTo>
                <a:lnTo>
                  <a:pt x="10206" y="1062"/>
                </a:lnTo>
                <a:cubicBezTo>
                  <a:pt x="10195" y="983"/>
                  <a:pt x="10128" y="927"/>
                  <a:pt x="10052" y="927"/>
                </a:cubicBezTo>
                <a:cubicBezTo>
                  <a:pt x="10044" y="927"/>
                  <a:pt x="10037" y="928"/>
                  <a:pt x="10030" y="929"/>
                </a:cubicBezTo>
                <a:cubicBezTo>
                  <a:pt x="9943" y="941"/>
                  <a:pt x="9884" y="1020"/>
                  <a:pt x="9896" y="1105"/>
                </a:cubicBezTo>
                <a:lnTo>
                  <a:pt x="10000" y="1829"/>
                </a:lnTo>
                <a:cubicBezTo>
                  <a:pt x="8951" y="629"/>
                  <a:pt x="7470" y="1"/>
                  <a:pt x="59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4037477" y="908101"/>
            <a:ext cx="10908" cy="18069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35" y="1"/>
                </a:moveTo>
                <a:cubicBezTo>
                  <a:pt x="247" y="2"/>
                  <a:pt x="179" y="73"/>
                  <a:pt x="180" y="159"/>
                </a:cubicBezTo>
                <a:lnTo>
                  <a:pt x="185" y="448"/>
                </a:lnTo>
                <a:lnTo>
                  <a:pt x="68" y="558"/>
                </a:lnTo>
                <a:cubicBezTo>
                  <a:pt x="4" y="617"/>
                  <a:pt x="1" y="718"/>
                  <a:pt x="61" y="781"/>
                </a:cubicBezTo>
                <a:cubicBezTo>
                  <a:pt x="92" y="814"/>
                  <a:pt x="133" y="830"/>
                  <a:pt x="174" y="830"/>
                </a:cubicBezTo>
                <a:cubicBezTo>
                  <a:pt x="214" y="830"/>
                  <a:pt x="254" y="815"/>
                  <a:pt x="285" y="785"/>
                </a:cubicBezTo>
                <a:lnTo>
                  <a:pt x="451" y="628"/>
                </a:lnTo>
                <a:cubicBezTo>
                  <a:pt x="481" y="597"/>
                  <a:pt x="500" y="555"/>
                  <a:pt x="499" y="511"/>
                </a:cubicBezTo>
                <a:lnTo>
                  <a:pt x="494" y="155"/>
                </a:lnTo>
                <a:cubicBezTo>
                  <a:pt x="492" y="69"/>
                  <a:pt x="422" y="1"/>
                  <a:pt x="3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36"/>
          <p:cNvSpPr/>
          <p:nvPr/>
        </p:nvSpPr>
        <p:spPr>
          <a:xfrm>
            <a:off x="3970961" y="875641"/>
            <a:ext cx="189094" cy="174356"/>
          </a:xfrm>
          <a:custGeom>
            <a:avLst/>
            <a:gdLst/>
            <a:ahLst/>
            <a:cxnLst/>
            <a:rect l="l" t="t" r="r" b="b"/>
            <a:pathLst>
              <a:path w="8685" h="8009" extrusionOk="0">
                <a:moveTo>
                  <a:pt x="3011" y="3067"/>
                </a:moveTo>
                <a:lnTo>
                  <a:pt x="3224" y="3092"/>
                </a:lnTo>
                <a:cubicBezTo>
                  <a:pt x="3237" y="3094"/>
                  <a:pt x="3249" y="3094"/>
                  <a:pt x="3262" y="3094"/>
                </a:cubicBezTo>
                <a:cubicBezTo>
                  <a:pt x="3284" y="3094"/>
                  <a:pt x="3306" y="3092"/>
                  <a:pt x="3328" y="3087"/>
                </a:cubicBezTo>
                <a:lnTo>
                  <a:pt x="3328" y="3087"/>
                </a:lnTo>
                <a:lnTo>
                  <a:pt x="3164" y="3449"/>
                </a:lnTo>
                <a:lnTo>
                  <a:pt x="2897" y="3374"/>
                </a:lnTo>
                <a:lnTo>
                  <a:pt x="3011" y="3067"/>
                </a:lnTo>
                <a:close/>
                <a:moveTo>
                  <a:pt x="4056" y="2991"/>
                </a:moveTo>
                <a:lnTo>
                  <a:pt x="4366" y="3371"/>
                </a:lnTo>
                <a:lnTo>
                  <a:pt x="4329" y="3476"/>
                </a:lnTo>
                <a:cubicBezTo>
                  <a:pt x="4302" y="3558"/>
                  <a:pt x="4347" y="3647"/>
                  <a:pt x="4428" y="3675"/>
                </a:cubicBezTo>
                <a:cubicBezTo>
                  <a:pt x="4445" y="3680"/>
                  <a:pt x="4461" y="3683"/>
                  <a:pt x="4479" y="3683"/>
                </a:cubicBezTo>
                <a:cubicBezTo>
                  <a:pt x="4546" y="3683"/>
                  <a:pt x="4605" y="3640"/>
                  <a:pt x="4627" y="3577"/>
                </a:cubicBezTo>
                <a:lnTo>
                  <a:pt x="4667" y="3458"/>
                </a:lnTo>
                <a:cubicBezTo>
                  <a:pt x="4700" y="3364"/>
                  <a:pt x="4681" y="3260"/>
                  <a:pt x="4616" y="3184"/>
                </a:cubicBezTo>
                <a:lnTo>
                  <a:pt x="4533" y="3081"/>
                </a:lnTo>
                <a:lnTo>
                  <a:pt x="4809" y="3291"/>
                </a:lnTo>
                <a:cubicBezTo>
                  <a:pt x="4836" y="3313"/>
                  <a:pt x="4869" y="3324"/>
                  <a:pt x="4903" y="3324"/>
                </a:cubicBezTo>
                <a:cubicBezTo>
                  <a:pt x="4923" y="3324"/>
                  <a:pt x="4944" y="3320"/>
                  <a:pt x="4963" y="3312"/>
                </a:cubicBezTo>
                <a:lnTo>
                  <a:pt x="5161" y="3228"/>
                </a:lnTo>
                <a:lnTo>
                  <a:pt x="5284" y="3365"/>
                </a:lnTo>
                <a:cubicBezTo>
                  <a:pt x="5313" y="3400"/>
                  <a:pt x="5356" y="3418"/>
                  <a:pt x="5400" y="3418"/>
                </a:cubicBezTo>
                <a:cubicBezTo>
                  <a:pt x="5404" y="3418"/>
                  <a:pt x="5409" y="3418"/>
                  <a:pt x="5413" y="3418"/>
                </a:cubicBezTo>
                <a:lnTo>
                  <a:pt x="5799" y="3386"/>
                </a:lnTo>
                <a:lnTo>
                  <a:pt x="5813" y="3453"/>
                </a:lnTo>
                <a:cubicBezTo>
                  <a:pt x="5826" y="3516"/>
                  <a:pt x="5781" y="3577"/>
                  <a:pt x="5715" y="3582"/>
                </a:cubicBezTo>
                <a:lnTo>
                  <a:pt x="5044" y="3636"/>
                </a:lnTo>
                <a:cubicBezTo>
                  <a:pt x="4895" y="3647"/>
                  <a:pt x="4782" y="3777"/>
                  <a:pt x="4790" y="3927"/>
                </a:cubicBezTo>
                <a:lnTo>
                  <a:pt x="4348" y="3779"/>
                </a:lnTo>
                <a:cubicBezTo>
                  <a:pt x="4336" y="3776"/>
                  <a:pt x="4328" y="3765"/>
                  <a:pt x="4327" y="3753"/>
                </a:cubicBezTo>
                <a:cubicBezTo>
                  <a:pt x="4298" y="3586"/>
                  <a:pt x="4154" y="3464"/>
                  <a:pt x="3985" y="3462"/>
                </a:cubicBezTo>
                <a:lnTo>
                  <a:pt x="3977" y="3462"/>
                </a:lnTo>
                <a:lnTo>
                  <a:pt x="3495" y="3474"/>
                </a:lnTo>
                <a:lnTo>
                  <a:pt x="3637" y="3162"/>
                </a:lnTo>
                <a:cubicBezTo>
                  <a:pt x="3650" y="3134"/>
                  <a:pt x="3674" y="3112"/>
                  <a:pt x="3703" y="3103"/>
                </a:cubicBezTo>
                <a:lnTo>
                  <a:pt x="4056" y="2991"/>
                </a:lnTo>
                <a:close/>
                <a:moveTo>
                  <a:pt x="7700" y="3527"/>
                </a:moveTo>
                <a:cubicBezTo>
                  <a:pt x="7728" y="3527"/>
                  <a:pt x="7755" y="3537"/>
                  <a:pt x="7777" y="3558"/>
                </a:cubicBezTo>
                <a:lnTo>
                  <a:pt x="8093" y="3868"/>
                </a:lnTo>
                <a:cubicBezTo>
                  <a:pt x="8096" y="3963"/>
                  <a:pt x="8096" y="4059"/>
                  <a:pt x="8092" y="4154"/>
                </a:cubicBezTo>
                <a:cubicBezTo>
                  <a:pt x="8047" y="5227"/>
                  <a:pt x="7539" y="6229"/>
                  <a:pt x="6696" y="6896"/>
                </a:cubicBezTo>
                <a:cubicBezTo>
                  <a:pt x="6754" y="6814"/>
                  <a:pt x="6804" y="6727"/>
                  <a:pt x="6843" y="6634"/>
                </a:cubicBezTo>
                <a:lnTo>
                  <a:pt x="7563" y="4970"/>
                </a:lnTo>
                <a:cubicBezTo>
                  <a:pt x="7608" y="4866"/>
                  <a:pt x="7531" y="4751"/>
                  <a:pt x="7420" y="4751"/>
                </a:cubicBezTo>
                <a:cubicBezTo>
                  <a:pt x="7415" y="4751"/>
                  <a:pt x="7411" y="4752"/>
                  <a:pt x="7407" y="4752"/>
                </a:cubicBezTo>
                <a:lnTo>
                  <a:pt x="7337" y="4757"/>
                </a:lnTo>
                <a:lnTo>
                  <a:pt x="7728" y="3981"/>
                </a:lnTo>
                <a:cubicBezTo>
                  <a:pt x="7792" y="3853"/>
                  <a:pt x="7753" y="3695"/>
                  <a:pt x="7634" y="3613"/>
                </a:cubicBezTo>
                <a:lnTo>
                  <a:pt x="7600" y="3589"/>
                </a:lnTo>
                <a:lnTo>
                  <a:pt x="7609" y="3577"/>
                </a:lnTo>
                <a:cubicBezTo>
                  <a:pt x="7629" y="3544"/>
                  <a:pt x="7664" y="3527"/>
                  <a:pt x="7700" y="3527"/>
                </a:cubicBezTo>
                <a:close/>
                <a:moveTo>
                  <a:pt x="4405" y="1"/>
                </a:moveTo>
                <a:cubicBezTo>
                  <a:pt x="3376" y="1"/>
                  <a:pt x="2350" y="395"/>
                  <a:pt x="1571" y="1174"/>
                </a:cubicBezTo>
                <a:cubicBezTo>
                  <a:pt x="104" y="2641"/>
                  <a:pt x="0" y="4988"/>
                  <a:pt x="1333" y="6580"/>
                </a:cubicBezTo>
                <a:cubicBezTo>
                  <a:pt x="1363" y="6616"/>
                  <a:pt x="1407" y="6635"/>
                  <a:pt x="1452" y="6635"/>
                </a:cubicBezTo>
                <a:cubicBezTo>
                  <a:pt x="1488" y="6635"/>
                  <a:pt x="1524" y="6623"/>
                  <a:pt x="1554" y="6598"/>
                </a:cubicBezTo>
                <a:cubicBezTo>
                  <a:pt x="1620" y="6542"/>
                  <a:pt x="1628" y="6444"/>
                  <a:pt x="1572" y="6378"/>
                </a:cubicBezTo>
                <a:cubicBezTo>
                  <a:pt x="668" y="5299"/>
                  <a:pt x="454" y="3799"/>
                  <a:pt x="1023" y="2511"/>
                </a:cubicBezTo>
                <a:cubicBezTo>
                  <a:pt x="1591" y="1224"/>
                  <a:pt x="2843" y="370"/>
                  <a:pt x="4251" y="314"/>
                </a:cubicBezTo>
                <a:cubicBezTo>
                  <a:pt x="4302" y="312"/>
                  <a:pt x="4354" y="311"/>
                  <a:pt x="4405" y="311"/>
                </a:cubicBezTo>
                <a:cubicBezTo>
                  <a:pt x="4563" y="311"/>
                  <a:pt x="4721" y="320"/>
                  <a:pt x="4877" y="341"/>
                </a:cubicBezTo>
                <a:lnTo>
                  <a:pt x="5090" y="602"/>
                </a:lnTo>
                <a:lnTo>
                  <a:pt x="5001" y="809"/>
                </a:lnTo>
                <a:lnTo>
                  <a:pt x="4873" y="579"/>
                </a:lnTo>
                <a:cubicBezTo>
                  <a:pt x="4846" y="529"/>
                  <a:pt x="4794" y="498"/>
                  <a:pt x="4736" y="498"/>
                </a:cubicBezTo>
                <a:lnTo>
                  <a:pt x="4234" y="498"/>
                </a:lnTo>
                <a:cubicBezTo>
                  <a:pt x="4176" y="500"/>
                  <a:pt x="4122" y="532"/>
                  <a:pt x="4095" y="583"/>
                </a:cubicBezTo>
                <a:lnTo>
                  <a:pt x="3742" y="1256"/>
                </a:lnTo>
                <a:cubicBezTo>
                  <a:pt x="3640" y="1451"/>
                  <a:pt x="3769" y="1688"/>
                  <a:pt x="3990" y="1706"/>
                </a:cubicBezTo>
                <a:lnTo>
                  <a:pt x="4270" y="1729"/>
                </a:lnTo>
                <a:cubicBezTo>
                  <a:pt x="4274" y="1729"/>
                  <a:pt x="4278" y="1729"/>
                  <a:pt x="4282" y="1729"/>
                </a:cubicBezTo>
                <a:cubicBezTo>
                  <a:pt x="4334" y="1729"/>
                  <a:pt x="4382" y="1705"/>
                  <a:pt x="4411" y="1663"/>
                </a:cubicBezTo>
                <a:lnTo>
                  <a:pt x="4518" y="1510"/>
                </a:lnTo>
                <a:lnTo>
                  <a:pt x="4574" y="1583"/>
                </a:lnTo>
                <a:lnTo>
                  <a:pt x="4537" y="1852"/>
                </a:lnTo>
                <a:lnTo>
                  <a:pt x="4056" y="1924"/>
                </a:lnTo>
                <a:cubicBezTo>
                  <a:pt x="4031" y="1928"/>
                  <a:pt x="4006" y="1937"/>
                  <a:pt x="3986" y="1952"/>
                </a:cubicBezTo>
                <a:lnTo>
                  <a:pt x="3367" y="2406"/>
                </a:lnTo>
                <a:cubicBezTo>
                  <a:pt x="3337" y="2429"/>
                  <a:pt x="3316" y="2460"/>
                  <a:pt x="3308" y="2496"/>
                </a:cubicBezTo>
                <a:lnTo>
                  <a:pt x="3240" y="2780"/>
                </a:lnTo>
                <a:lnTo>
                  <a:pt x="3030" y="2754"/>
                </a:lnTo>
                <a:cubicBezTo>
                  <a:pt x="3019" y="2753"/>
                  <a:pt x="3007" y="2752"/>
                  <a:pt x="2995" y="2752"/>
                </a:cubicBezTo>
                <a:cubicBezTo>
                  <a:pt x="2875" y="2752"/>
                  <a:pt x="2765" y="2826"/>
                  <a:pt x="2723" y="2941"/>
                </a:cubicBezTo>
                <a:lnTo>
                  <a:pt x="2596" y="3289"/>
                </a:lnTo>
                <a:cubicBezTo>
                  <a:pt x="2536" y="3446"/>
                  <a:pt x="2624" y="3620"/>
                  <a:pt x="2787" y="3667"/>
                </a:cubicBezTo>
                <a:lnTo>
                  <a:pt x="2791" y="3668"/>
                </a:lnTo>
                <a:lnTo>
                  <a:pt x="2787" y="3670"/>
                </a:lnTo>
                <a:cubicBezTo>
                  <a:pt x="2639" y="3736"/>
                  <a:pt x="2540" y="3878"/>
                  <a:pt x="2534" y="4040"/>
                </a:cubicBezTo>
                <a:lnTo>
                  <a:pt x="2531" y="4117"/>
                </a:lnTo>
                <a:lnTo>
                  <a:pt x="2092" y="4619"/>
                </a:lnTo>
                <a:cubicBezTo>
                  <a:pt x="2025" y="4697"/>
                  <a:pt x="1987" y="4795"/>
                  <a:pt x="1987" y="4897"/>
                </a:cubicBezTo>
                <a:lnTo>
                  <a:pt x="1987" y="5480"/>
                </a:lnTo>
                <a:cubicBezTo>
                  <a:pt x="1987" y="5631"/>
                  <a:pt x="2049" y="5774"/>
                  <a:pt x="2157" y="5879"/>
                </a:cubicBezTo>
                <a:lnTo>
                  <a:pt x="2575" y="6283"/>
                </a:lnTo>
                <a:cubicBezTo>
                  <a:pt x="2667" y="6371"/>
                  <a:pt x="2785" y="6425"/>
                  <a:pt x="2912" y="6436"/>
                </a:cubicBezTo>
                <a:lnTo>
                  <a:pt x="4146" y="6542"/>
                </a:lnTo>
                <a:lnTo>
                  <a:pt x="4142" y="6581"/>
                </a:lnTo>
                <a:cubicBezTo>
                  <a:pt x="4123" y="6732"/>
                  <a:pt x="4187" y="6882"/>
                  <a:pt x="4309" y="6973"/>
                </a:cubicBezTo>
                <a:lnTo>
                  <a:pt x="4527" y="7135"/>
                </a:lnTo>
                <a:lnTo>
                  <a:pt x="4512" y="7182"/>
                </a:lnTo>
                <a:cubicBezTo>
                  <a:pt x="4463" y="7343"/>
                  <a:pt x="4514" y="7518"/>
                  <a:pt x="4642" y="7627"/>
                </a:cubicBezTo>
                <a:lnTo>
                  <a:pt x="4705" y="7683"/>
                </a:lnTo>
                <a:cubicBezTo>
                  <a:pt x="4655" y="7688"/>
                  <a:pt x="4604" y="7691"/>
                  <a:pt x="4551" y="7693"/>
                </a:cubicBezTo>
                <a:cubicBezTo>
                  <a:pt x="4501" y="7695"/>
                  <a:pt x="4450" y="7696"/>
                  <a:pt x="4400" y="7696"/>
                </a:cubicBezTo>
                <a:cubicBezTo>
                  <a:pt x="3534" y="7696"/>
                  <a:pt x="2693" y="7392"/>
                  <a:pt x="2027" y="6832"/>
                </a:cubicBezTo>
                <a:cubicBezTo>
                  <a:pt x="1998" y="6807"/>
                  <a:pt x="1962" y="6795"/>
                  <a:pt x="1927" y="6795"/>
                </a:cubicBezTo>
                <a:cubicBezTo>
                  <a:pt x="1882" y="6795"/>
                  <a:pt x="1838" y="6814"/>
                  <a:pt x="1807" y="6851"/>
                </a:cubicBezTo>
                <a:cubicBezTo>
                  <a:pt x="1752" y="6917"/>
                  <a:pt x="1760" y="7016"/>
                  <a:pt x="1826" y="7071"/>
                </a:cubicBezTo>
                <a:cubicBezTo>
                  <a:pt x="2546" y="7677"/>
                  <a:pt x="3455" y="8008"/>
                  <a:pt x="4395" y="8008"/>
                </a:cubicBezTo>
                <a:cubicBezTo>
                  <a:pt x="4397" y="8008"/>
                  <a:pt x="4399" y="8008"/>
                  <a:pt x="4401" y="8008"/>
                </a:cubicBezTo>
                <a:cubicBezTo>
                  <a:pt x="4455" y="8008"/>
                  <a:pt x="4510" y="8008"/>
                  <a:pt x="4565" y="8006"/>
                </a:cubicBezTo>
                <a:cubicBezTo>
                  <a:pt x="6091" y="7944"/>
                  <a:pt x="7450" y="7019"/>
                  <a:pt x="8066" y="5622"/>
                </a:cubicBezTo>
                <a:cubicBezTo>
                  <a:pt x="8684" y="4223"/>
                  <a:pt x="8453" y="2597"/>
                  <a:pt x="7470" y="1427"/>
                </a:cubicBezTo>
                <a:cubicBezTo>
                  <a:pt x="7439" y="1390"/>
                  <a:pt x="7395" y="1372"/>
                  <a:pt x="7350" y="1372"/>
                </a:cubicBezTo>
                <a:cubicBezTo>
                  <a:pt x="7314" y="1372"/>
                  <a:pt x="7278" y="1384"/>
                  <a:pt x="7249" y="1408"/>
                </a:cubicBezTo>
                <a:cubicBezTo>
                  <a:pt x="7183" y="1465"/>
                  <a:pt x="7175" y="1563"/>
                  <a:pt x="7230" y="1629"/>
                </a:cubicBezTo>
                <a:cubicBezTo>
                  <a:pt x="7653" y="2131"/>
                  <a:pt x="7933" y="2735"/>
                  <a:pt x="8042" y="3382"/>
                </a:cubicBezTo>
                <a:lnTo>
                  <a:pt x="7995" y="3336"/>
                </a:lnTo>
                <a:cubicBezTo>
                  <a:pt x="7912" y="3254"/>
                  <a:pt x="7806" y="3215"/>
                  <a:pt x="7700" y="3215"/>
                </a:cubicBezTo>
                <a:cubicBezTo>
                  <a:pt x="7561" y="3215"/>
                  <a:pt x="7424" y="3282"/>
                  <a:pt x="7343" y="3411"/>
                </a:cubicBezTo>
                <a:lnTo>
                  <a:pt x="7316" y="3453"/>
                </a:lnTo>
                <a:cubicBezTo>
                  <a:pt x="7241" y="3453"/>
                  <a:pt x="7168" y="3480"/>
                  <a:pt x="7115" y="3531"/>
                </a:cubicBezTo>
                <a:lnTo>
                  <a:pt x="6909" y="3287"/>
                </a:lnTo>
                <a:cubicBezTo>
                  <a:pt x="6877" y="3248"/>
                  <a:pt x="6831" y="3227"/>
                  <a:pt x="6785" y="3227"/>
                </a:cubicBezTo>
                <a:cubicBezTo>
                  <a:pt x="6749" y="3227"/>
                  <a:pt x="6713" y="3239"/>
                  <a:pt x="6684" y="3264"/>
                </a:cubicBezTo>
                <a:cubicBezTo>
                  <a:pt x="6616" y="3321"/>
                  <a:pt x="6610" y="3423"/>
                  <a:pt x="6669" y="3489"/>
                </a:cubicBezTo>
                <a:lnTo>
                  <a:pt x="6984" y="3862"/>
                </a:lnTo>
                <a:cubicBezTo>
                  <a:pt x="7015" y="3899"/>
                  <a:pt x="7060" y="3918"/>
                  <a:pt x="7104" y="3918"/>
                </a:cubicBezTo>
                <a:cubicBezTo>
                  <a:pt x="7144" y="3918"/>
                  <a:pt x="7183" y="3903"/>
                  <a:pt x="7214" y="3873"/>
                </a:cubicBezTo>
                <a:lnTo>
                  <a:pt x="7315" y="3773"/>
                </a:lnTo>
                <a:lnTo>
                  <a:pt x="7439" y="3859"/>
                </a:lnTo>
                <a:lnTo>
                  <a:pt x="6973" y="4784"/>
                </a:lnTo>
                <a:lnTo>
                  <a:pt x="6948" y="4787"/>
                </a:lnTo>
                <a:cubicBezTo>
                  <a:pt x="6945" y="4787"/>
                  <a:pt x="6942" y="4787"/>
                  <a:pt x="6939" y="4787"/>
                </a:cubicBezTo>
                <a:cubicBezTo>
                  <a:pt x="6907" y="4787"/>
                  <a:pt x="6876" y="4773"/>
                  <a:pt x="6856" y="4747"/>
                </a:cubicBezTo>
                <a:lnTo>
                  <a:pt x="6236" y="3991"/>
                </a:lnTo>
                <a:cubicBezTo>
                  <a:pt x="6204" y="3954"/>
                  <a:pt x="6160" y="3934"/>
                  <a:pt x="6115" y="3934"/>
                </a:cubicBezTo>
                <a:cubicBezTo>
                  <a:pt x="6079" y="3934"/>
                  <a:pt x="6044" y="3946"/>
                  <a:pt x="6015" y="3970"/>
                </a:cubicBezTo>
                <a:cubicBezTo>
                  <a:pt x="5947" y="4025"/>
                  <a:pt x="5938" y="4123"/>
                  <a:pt x="5993" y="4189"/>
                </a:cubicBezTo>
                <a:lnTo>
                  <a:pt x="6614" y="4946"/>
                </a:lnTo>
                <a:cubicBezTo>
                  <a:pt x="6694" y="5045"/>
                  <a:pt x="6814" y="5100"/>
                  <a:pt x="6941" y="5100"/>
                </a:cubicBezTo>
                <a:cubicBezTo>
                  <a:pt x="6951" y="5100"/>
                  <a:pt x="6961" y="5100"/>
                  <a:pt x="6970" y="5099"/>
                </a:cubicBezTo>
                <a:lnTo>
                  <a:pt x="7172" y="5084"/>
                </a:lnTo>
                <a:lnTo>
                  <a:pt x="7172" y="5084"/>
                </a:lnTo>
                <a:lnTo>
                  <a:pt x="6556" y="6510"/>
                </a:lnTo>
                <a:cubicBezTo>
                  <a:pt x="6511" y="6614"/>
                  <a:pt x="6451" y="6711"/>
                  <a:pt x="6380" y="6797"/>
                </a:cubicBezTo>
                <a:lnTo>
                  <a:pt x="5887" y="7385"/>
                </a:lnTo>
                <a:cubicBezTo>
                  <a:pt x="5639" y="7494"/>
                  <a:pt x="5382" y="7575"/>
                  <a:pt x="5117" y="7626"/>
                </a:cubicBezTo>
                <a:lnTo>
                  <a:pt x="4846" y="7390"/>
                </a:lnTo>
                <a:cubicBezTo>
                  <a:pt x="4813" y="7364"/>
                  <a:pt x="4799" y="7318"/>
                  <a:pt x="4813" y="7276"/>
                </a:cubicBezTo>
                <a:lnTo>
                  <a:pt x="4860" y="7123"/>
                </a:lnTo>
                <a:cubicBezTo>
                  <a:pt x="4879" y="7059"/>
                  <a:pt x="4857" y="6991"/>
                  <a:pt x="4803" y="6950"/>
                </a:cubicBezTo>
                <a:lnTo>
                  <a:pt x="4496" y="6721"/>
                </a:lnTo>
                <a:cubicBezTo>
                  <a:pt x="4465" y="6699"/>
                  <a:pt x="4448" y="6659"/>
                  <a:pt x="4453" y="6620"/>
                </a:cubicBezTo>
                <a:lnTo>
                  <a:pt x="4479" y="6421"/>
                </a:lnTo>
                <a:cubicBezTo>
                  <a:pt x="4490" y="6332"/>
                  <a:pt x="4425" y="6253"/>
                  <a:pt x="4336" y="6245"/>
                </a:cubicBezTo>
                <a:lnTo>
                  <a:pt x="2940" y="6125"/>
                </a:lnTo>
                <a:cubicBezTo>
                  <a:pt x="2885" y="6120"/>
                  <a:pt x="2832" y="6095"/>
                  <a:pt x="2793" y="6058"/>
                </a:cubicBezTo>
                <a:lnTo>
                  <a:pt x="2375" y="5654"/>
                </a:lnTo>
                <a:cubicBezTo>
                  <a:pt x="2328" y="5608"/>
                  <a:pt x="2301" y="5545"/>
                  <a:pt x="2301" y="5480"/>
                </a:cubicBezTo>
                <a:lnTo>
                  <a:pt x="2301" y="4899"/>
                </a:lnTo>
                <a:cubicBezTo>
                  <a:pt x="2301" y="4872"/>
                  <a:pt x="2310" y="4846"/>
                  <a:pt x="2328" y="4827"/>
                </a:cubicBezTo>
                <a:lnTo>
                  <a:pt x="2804" y="4282"/>
                </a:lnTo>
                <a:cubicBezTo>
                  <a:pt x="2828" y="4255"/>
                  <a:pt x="2842" y="4222"/>
                  <a:pt x="2843" y="4185"/>
                </a:cubicBezTo>
                <a:lnTo>
                  <a:pt x="2847" y="4053"/>
                </a:lnTo>
                <a:cubicBezTo>
                  <a:pt x="2849" y="4012"/>
                  <a:pt x="2874" y="3974"/>
                  <a:pt x="2912" y="3958"/>
                </a:cubicBezTo>
                <a:lnTo>
                  <a:pt x="3285" y="3794"/>
                </a:lnTo>
                <a:lnTo>
                  <a:pt x="3985" y="3777"/>
                </a:lnTo>
                <a:cubicBezTo>
                  <a:pt x="3986" y="3777"/>
                  <a:pt x="3986" y="3777"/>
                  <a:pt x="3987" y="3777"/>
                </a:cubicBezTo>
                <a:cubicBezTo>
                  <a:pt x="4002" y="3777"/>
                  <a:pt x="4015" y="3789"/>
                  <a:pt x="4017" y="3804"/>
                </a:cubicBezTo>
                <a:cubicBezTo>
                  <a:pt x="4037" y="3932"/>
                  <a:pt x="4127" y="4037"/>
                  <a:pt x="4249" y="4078"/>
                </a:cubicBezTo>
                <a:lnTo>
                  <a:pt x="4749" y="4244"/>
                </a:lnTo>
                <a:cubicBezTo>
                  <a:pt x="4779" y="4254"/>
                  <a:pt x="4808" y="4259"/>
                  <a:pt x="4837" y="4259"/>
                </a:cubicBezTo>
                <a:cubicBezTo>
                  <a:pt x="4998" y="4259"/>
                  <a:pt x="5134" y="4117"/>
                  <a:pt x="5111" y="3946"/>
                </a:cubicBezTo>
                <a:lnTo>
                  <a:pt x="5740" y="3894"/>
                </a:lnTo>
                <a:cubicBezTo>
                  <a:pt x="5992" y="3874"/>
                  <a:pt x="6170" y="3639"/>
                  <a:pt x="6121" y="3391"/>
                </a:cubicBezTo>
                <a:lnTo>
                  <a:pt x="6102" y="3304"/>
                </a:lnTo>
                <a:cubicBezTo>
                  <a:pt x="6076" y="3167"/>
                  <a:pt x="5958" y="3071"/>
                  <a:pt x="5822" y="3071"/>
                </a:cubicBezTo>
                <a:cubicBezTo>
                  <a:pt x="5813" y="3071"/>
                  <a:pt x="5804" y="3071"/>
                  <a:pt x="5795" y="3072"/>
                </a:cubicBezTo>
                <a:lnTo>
                  <a:pt x="5466" y="3099"/>
                </a:lnTo>
                <a:lnTo>
                  <a:pt x="5416" y="3044"/>
                </a:lnTo>
                <a:lnTo>
                  <a:pt x="5851" y="2609"/>
                </a:lnTo>
                <a:cubicBezTo>
                  <a:pt x="5908" y="2547"/>
                  <a:pt x="5907" y="2450"/>
                  <a:pt x="5846" y="2391"/>
                </a:cubicBezTo>
                <a:cubicBezTo>
                  <a:pt x="5816" y="2360"/>
                  <a:pt x="5776" y="2344"/>
                  <a:pt x="5736" y="2344"/>
                </a:cubicBezTo>
                <a:cubicBezTo>
                  <a:pt x="5697" y="2344"/>
                  <a:pt x="5659" y="2359"/>
                  <a:pt x="5628" y="2387"/>
                </a:cubicBezTo>
                <a:lnTo>
                  <a:pt x="5103" y="2913"/>
                </a:lnTo>
                <a:lnTo>
                  <a:pt x="4927" y="2987"/>
                </a:lnTo>
                <a:lnTo>
                  <a:pt x="4434" y="2612"/>
                </a:lnTo>
                <a:cubicBezTo>
                  <a:pt x="4407" y="2591"/>
                  <a:pt x="4374" y="2580"/>
                  <a:pt x="4340" y="2580"/>
                </a:cubicBezTo>
                <a:cubicBezTo>
                  <a:pt x="4324" y="2580"/>
                  <a:pt x="4307" y="2582"/>
                  <a:pt x="4292" y="2587"/>
                </a:cubicBezTo>
                <a:lnTo>
                  <a:pt x="3608" y="2805"/>
                </a:lnTo>
                <a:cubicBezTo>
                  <a:pt x="3589" y="2812"/>
                  <a:pt x="3569" y="2820"/>
                  <a:pt x="3551" y="2828"/>
                </a:cubicBezTo>
                <a:lnTo>
                  <a:pt x="3600" y="2624"/>
                </a:lnTo>
                <a:lnTo>
                  <a:pt x="4141" y="2228"/>
                </a:lnTo>
                <a:lnTo>
                  <a:pt x="4700" y="2145"/>
                </a:lnTo>
                <a:cubicBezTo>
                  <a:pt x="4768" y="2135"/>
                  <a:pt x="4822" y="2081"/>
                  <a:pt x="4831" y="2013"/>
                </a:cubicBezTo>
                <a:lnTo>
                  <a:pt x="4895" y="1562"/>
                </a:lnTo>
                <a:cubicBezTo>
                  <a:pt x="4901" y="1519"/>
                  <a:pt x="4889" y="1475"/>
                  <a:pt x="4864" y="1442"/>
                </a:cubicBezTo>
                <a:lnTo>
                  <a:pt x="4634" y="1152"/>
                </a:lnTo>
                <a:cubicBezTo>
                  <a:pt x="4602" y="1113"/>
                  <a:pt x="4557" y="1093"/>
                  <a:pt x="4511" y="1093"/>
                </a:cubicBezTo>
                <a:cubicBezTo>
                  <a:pt x="4462" y="1093"/>
                  <a:pt x="4414" y="1115"/>
                  <a:pt x="4383" y="1159"/>
                </a:cubicBezTo>
                <a:lnTo>
                  <a:pt x="4207" y="1410"/>
                </a:lnTo>
                <a:lnTo>
                  <a:pt x="4024" y="1395"/>
                </a:lnTo>
                <a:lnTo>
                  <a:pt x="4329" y="813"/>
                </a:lnTo>
                <a:lnTo>
                  <a:pt x="4644" y="813"/>
                </a:lnTo>
                <a:lnTo>
                  <a:pt x="4883" y="1243"/>
                </a:lnTo>
                <a:cubicBezTo>
                  <a:pt x="4913" y="1296"/>
                  <a:pt x="4966" y="1323"/>
                  <a:pt x="5019" y="1323"/>
                </a:cubicBezTo>
                <a:cubicBezTo>
                  <a:pt x="5078" y="1323"/>
                  <a:pt x="5136" y="1291"/>
                  <a:pt x="5164" y="1228"/>
                </a:cubicBezTo>
                <a:lnTo>
                  <a:pt x="5383" y="712"/>
                </a:lnTo>
                <a:cubicBezTo>
                  <a:pt x="5422" y="622"/>
                  <a:pt x="5412" y="517"/>
                  <a:pt x="5356" y="436"/>
                </a:cubicBezTo>
                <a:lnTo>
                  <a:pt x="5356" y="436"/>
                </a:lnTo>
                <a:cubicBezTo>
                  <a:pt x="5879" y="575"/>
                  <a:pt x="6363" y="828"/>
                  <a:pt x="6777" y="1177"/>
                </a:cubicBezTo>
                <a:cubicBezTo>
                  <a:pt x="6806" y="1201"/>
                  <a:pt x="6842" y="1213"/>
                  <a:pt x="6877" y="1213"/>
                </a:cubicBezTo>
                <a:cubicBezTo>
                  <a:pt x="6921" y="1213"/>
                  <a:pt x="6965" y="1194"/>
                  <a:pt x="6996" y="1158"/>
                </a:cubicBezTo>
                <a:cubicBezTo>
                  <a:pt x="7053" y="1092"/>
                  <a:pt x="7045" y="992"/>
                  <a:pt x="6979" y="937"/>
                </a:cubicBezTo>
                <a:cubicBezTo>
                  <a:pt x="6231" y="310"/>
                  <a:pt x="5317" y="1"/>
                  <a:pt x="4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BBBB365-A84E-492A-BD08-5895709A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E8927B9-D309-4C95-B655-CA83C1A2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27F1AF9-D1FD-4708-895B-636EFFE0D2EB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68;p39">
            <a:extLst>
              <a:ext uri="{FF2B5EF4-FFF2-40B4-BE49-F238E27FC236}">
                <a16:creationId xmlns:a16="http://schemas.microsoft.com/office/drawing/2014/main" id="{BC524519-ED48-4E4D-8246-8A0234D23940}"/>
              </a:ext>
            </a:extLst>
          </p:cNvPr>
          <p:cNvSpPr txBox="1">
            <a:spLocks/>
          </p:cNvSpPr>
          <p:nvPr/>
        </p:nvSpPr>
        <p:spPr>
          <a:xfrm>
            <a:off x="723599" y="470625"/>
            <a:ext cx="156716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altLang="zh-CN" sz="1600" dirty="0">
                <a:solidFill>
                  <a:srgbClr val="000000"/>
                </a:solidFill>
              </a:rPr>
              <a:t>Research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altLang="zh-CN" sz="1600" dirty="0">
                <a:solidFill>
                  <a:srgbClr val="000000"/>
                </a:solidFill>
              </a:rPr>
              <a:t>Topic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Dataset</a:t>
            </a:r>
            <a:br>
              <a:rPr lang="es" dirty="0">
                <a:solidFill>
                  <a:srgbClr val="F3F3F3"/>
                </a:solidFill>
              </a:rPr>
            </a:br>
            <a:r>
              <a:rPr lang="es" dirty="0">
                <a:solidFill>
                  <a:srgbClr val="F3F3F3"/>
                </a:solidFill>
              </a:rPr>
              <a:t>Summary</a:t>
            </a:r>
            <a:br>
              <a:rPr lang="es" dirty="0">
                <a:solidFill>
                  <a:srgbClr val="F3F3F3"/>
                </a:solidFill>
              </a:rPr>
            </a:b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/>
          <p:nvPr/>
        </p:nvSpPr>
        <p:spPr>
          <a:xfrm>
            <a:off x="720000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2" name="Google Shape;752;p57"/>
          <p:cNvSpPr/>
          <p:nvPr/>
        </p:nvSpPr>
        <p:spPr>
          <a:xfrm>
            <a:off x="3381478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3" name="Google Shape;753;p57"/>
          <p:cNvSpPr/>
          <p:nvPr/>
        </p:nvSpPr>
        <p:spPr>
          <a:xfrm>
            <a:off x="6027556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5" name="Google Shape;755;p57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Sample Size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The number of rows of our dataset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7" name="Google Shape;757;p57"/>
          <p:cNvSpPr txBox="1">
            <a:spLocks noGrp="1"/>
          </p:cNvSpPr>
          <p:nvPr>
            <p:ph type="ctrTitle" idx="2"/>
          </p:nvPr>
        </p:nvSpPr>
        <p:spPr>
          <a:xfrm>
            <a:off x="3867630" y="1910650"/>
            <a:ext cx="155325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>
                <a:solidFill>
                  <a:schemeClr val="lt1"/>
                </a:solidFill>
              </a:rPr>
              <a:t>Company Counts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8" name="Google Shape;758;p57"/>
          <p:cNvSpPr txBox="1">
            <a:spLocks noGrp="1"/>
          </p:cNvSpPr>
          <p:nvPr>
            <p:ph type="subTitle" idx="3"/>
          </p:nvPr>
        </p:nvSpPr>
        <p:spPr>
          <a:xfrm>
            <a:off x="4022055" y="2453257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The number of companies in our dataset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9" name="Google Shape;759;p57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Time Periods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0" name="Google Shape;760;p57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The filing time of document files in our dataset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1" name="Google Shape;761;p57"/>
          <p:cNvSpPr txBox="1">
            <a:spLocks noGrp="1"/>
          </p:cNvSpPr>
          <p:nvPr>
            <p:ph type="title" idx="6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5396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2" name="Google Shape;762;p57"/>
          <p:cNvSpPr txBox="1">
            <a:spLocks noGrp="1"/>
          </p:cNvSpPr>
          <p:nvPr>
            <p:ph type="title" idx="7"/>
          </p:nvPr>
        </p:nvSpPr>
        <p:spPr>
          <a:xfrm>
            <a:off x="4084228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467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3" name="Google Shape;763;p57"/>
          <p:cNvSpPr txBox="1">
            <a:spLocks noGrp="1"/>
          </p:cNvSpPr>
          <p:nvPr>
            <p:ph type="title" idx="8"/>
          </p:nvPr>
        </p:nvSpPr>
        <p:spPr>
          <a:xfrm>
            <a:off x="6589500" y="3223975"/>
            <a:ext cx="135639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2005-2020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68508A7-D725-441F-B29C-13910189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BD391D1-962D-4608-AA08-95C3C97A0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B8BDF1E-D1AC-4ED7-84B5-69B8B59C0BF1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68;p39">
            <a:extLst>
              <a:ext uri="{FF2B5EF4-FFF2-40B4-BE49-F238E27FC236}">
                <a16:creationId xmlns:a16="http://schemas.microsoft.com/office/drawing/2014/main" id="{0454FF86-5304-4314-9F88-3CC7B366BDAE}"/>
              </a:ext>
            </a:extLst>
          </p:cNvPr>
          <p:cNvSpPr txBox="1">
            <a:spLocks/>
          </p:cNvSpPr>
          <p:nvPr/>
        </p:nvSpPr>
        <p:spPr>
          <a:xfrm>
            <a:off x="723599" y="470625"/>
            <a:ext cx="156716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sz="1600" dirty="0">
                <a:solidFill>
                  <a:srgbClr val="000000"/>
                </a:solidFill>
              </a:rPr>
              <a:t>Dataset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285277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-2" y="1831084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6"/>
          <p:cNvSpPr txBox="1"/>
          <p:nvPr/>
        </p:nvSpPr>
        <p:spPr>
          <a:xfrm>
            <a:off x="1248352" y="3838326"/>
            <a:ext cx="1731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It describes the </a:t>
            </a:r>
            <a:r>
              <a:rPr kumimoji="0" lang="en-US" sz="1000" b="1" i="0" u="sng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potential future failures and risks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for investors and potential investors.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" name="Google Shape;464;p46">
            <a:extLst>
              <a:ext uri="{FF2B5EF4-FFF2-40B4-BE49-F238E27FC236}">
                <a16:creationId xmlns:a16="http://schemas.microsoft.com/office/drawing/2014/main" id="{2461971C-FD10-D3FB-387A-F8CD843EB692}"/>
              </a:ext>
            </a:extLst>
          </p:cNvPr>
          <p:cNvSpPr txBox="1"/>
          <p:nvPr/>
        </p:nvSpPr>
        <p:spPr>
          <a:xfrm>
            <a:off x="3675933" y="3806438"/>
            <a:ext cx="1731600" cy="68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It describes the </a:t>
            </a:r>
            <a:r>
              <a:rPr kumimoji="0" lang="en-US" sz="1000" i="0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business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of the company, mostly about the </a:t>
            </a:r>
            <a:r>
              <a:rPr kumimoji="0" lang="en-US" sz="1000" b="1" i="0" u="sng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business structure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Google Shape;464;p46">
            <a:extLst>
              <a:ext uri="{FF2B5EF4-FFF2-40B4-BE49-F238E27FC236}">
                <a16:creationId xmlns:a16="http://schemas.microsoft.com/office/drawing/2014/main" id="{48B5AB0F-EF7C-A62F-7F88-076A6FB04495}"/>
              </a:ext>
            </a:extLst>
          </p:cNvPr>
          <p:cNvSpPr txBox="1"/>
          <p:nvPr/>
        </p:nvSpPr>
        <p:spPr>
          <a:xfrm>
            <a:off x="6109880" y="3775810"/>
            <a:ext cx="1731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It discusses the </a:t>
            </a:r>
            <a:r>
              <a:rPr kumimoji="0" lang="en-US" sz="1000" b="1" i="0" u="sng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operational issues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of the resulting business outcomes.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" name="Google Shape;461;p46">
            <a:extLst>
              <a:ext uri="{FF2B5EF4-FFF2-40B4-BE49-F238E27FC236}">
                <a16:creationId xmlns:a16="http://schemas.microsoft.com/office/drawing/2014/main" id="{9162BF0D-4C5B-C6C8-25F9-6F3421A8AF85}"/>
              </a:ext>
            </a:extLst>
          </p:cNvPr>
          <p:cNvSpPr txBox="1"/>
          <p:nvPr/>
        </p:nvSpPr>
        <p:spPr>
          <a:xfrm>
            <a:off x="1248352" y="1831084"/>
            <a:ext cx="1731600" cy="6099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lvl="1" algn="ctr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Daily Stock Prices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" name="Google Shape;464;p46">
            <a:extLst>
              <a:ext uri="{FF2B5EF4-FFF2-40B4-BE49-F238E27FC236}">
                <a16:creationId xmlns:a16="http://schemas.microsoft.com/office/drawing/2014/main" id="{B8552514-575F-3D6C-BE93-7C0BF35F137C}"/>
              </a:ext>
            </a:extLst>
          </p:cNvPr>
          <p:cNvSpPr txBox="1"/>
          <p:nvPr/>
        </p:nvSpPr>
        <p:spPr>
          <a:xfrm>
            <a:off x="1252223" y="1036824"/>
            <a:ext cx="1727729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It includes </a:t>
            </a:r>
            <a:r>
              <a:rPr kumimoji="0" lang="en-US" sz="1000" b="1" i="0" u="sng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daily stock prices data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for each company in our dataset.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" name="Google Shape;461;p46">
            <a:extLst>
              <a:ext uri="{FF2B5EF4-FFF2-40B4-BE49-F238E27FC236}">
                <a16:creationId xmlns:a16="http://schemas.microsoft.com/office/drawing/2014/main" id="{F16974DA-F665-431E-6DA1-53971E151FA1}"/>
              </a:ext>
            </a:extLst>
          </p:cNvPr>
          <p:cNvSpPr txBox="1"/>
          <p:nvPr/>
        </p:nvSpPr>
        <p:spPr>
          <a:xfrm>
            <a:off x="3676706" y="1831084"/>
            <a:ext cx="1730828" cy="6099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SIC Codes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" name="Google Shape;464;p46">
            <a:extLst>
              <a:ext uri="{FF2B5EF4-FFF2-40B4-BE49-F238E27FC236}">
                <a16:creationId xmlns:a16="http://schemas.microsoft.com/office/drawing/2014/main" id="{620F1C36-AEAD-2E4A-56C8-0E640A2A6CD0}"/>
              </a:ext>
            </a:extLst>
          </p:cNvPr>
          <p:cNvSpPr txBox="1"/>
          <p:nvPr/>
        </p:nvSpPr>
        <p:spPr>
          <a:xfrm>
            <a:off x="3676706" y="1031432"/>
            <a:ext cx="1727729" cy="70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It </a:t>
            </a:r>
            <a:r>
              <a:rPr kumimoji="0" lang="en-US" sz="1000" b="1" i="0" u="sng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categorizes the industries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that companies belong to based on business activities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" name="Google Shape;461;p46">
            <a:extLst>
              <a:ext uri="{FF2B5EF4-FFF2-40B4-BE49-F238E27FC236}">
                <a16:creationId xmlns:a16="http://schemas.microsoft.com/office/drawing/2014/main" id="{E96DF8D6-021A-09C3-85C6-24C066C69F45}"/>
              </a:ext>
            </a:extLst>
          </p:cNvPr>
          <p:cNvSpPr txBox="1"/>
          <p:nvPr/>
        </p:nvSpPr>
        <p:spPr>
          <a:xfrm>
            <a:off x="6112202" y="1800456"/>
            <a:ext cx="1730828" cy="6099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LM &amp; Harvard IV-4 Dictionary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0" name="Google Shape;464;p46">
            <a:extLst>
              <a:ext uri="{FF2B5EF4-FFF2-40B4-BE49-F238E27FC236}">
                <a16:creationId xmlns:a16="http://schemas.microsoft.com/office/drawing/2014/main" id="{C7301C44-F136-B2DA-0314-D28675C8603F}"/>
              </a:ext>
            </a:extLst>
          </p:cNvPr>
          <p:cNvSpPr txBox="1"/>
          <p:nvPr/>
        </p:nvSpPr>
        <p:spPr>
          <a:xfrm>
            <a:off x="6113751" y="1031432"/>
            <a:ext cx="1727729" cy="71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They provide tools for </a:t>
            </a:r>
            <a:r>
              <a:rPr kumimoji="0" lang="en-US" sz="1000" b="1" i="0" u="sng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tokenizing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texts and doing advanced </a:t>
            </a:r>
            <a:r>
              <a:rPr kumimoji="0" lang="en-US" sz="1000" b="1" i="0" u="sng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sentiment analysis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99EBFCC-9816-47A5-8542-E6614603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D8C2819-4AF6-4DC5-B39C-5377E2F3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19D994C-AAAA-4119-86D6-E202175D497F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61;p46">
            <a:extLst>
              <a:ext uri="{FF2B5EF4-FFF2-40B4-BE49-F238E27FC236}">
                <a16:creationId xmlns:a16="http://schemas.microsoft.com/office/drawing/2014/main" id="{461376BC-40D5-44E9-A6AA-403E69B95791}"/>
              </a:ext>
            </a:extLst>
          </p:cNvPr>
          <p:cNvSpPr txBox="1"/>
          <p:nvPr/>
        </p:nvSpPr>
        <p:spPr>
          <a:xfrm>
            <a:off x="1248352" y="3160526"/>
            <a:ext cx="1731600" cy="6099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10-K Filings: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Risk Factors</a:t>
            </a:r>
          </a:p>
        </p:txBody>
      </p:sp>
      <p:sp>
        <p:nvSpPr>
          <p:cNvPr id="21" name="Google Shape;461;p46">
            <a:extLst>
              <a:ext uri="{FF2B5EF4-FFF2-40B4-BE49-F238E27FC236}">
                <a16:creationId xmlns:a16="http://schemas.microsoft.com/office/drawing/2014/main" id="{16AD9FE3-ADDA-4AA3-A52A-538A1C2DC07F}"/>
              </a:ext>
            </a:extLst>
          </p:cNvPr>
          <p:cNvSpPr txBox="1"/>
          <p:nvPr/>
        </p:nvSpPr>
        <p:spPr>
          <a:xfrm>
            <a:off x="3677900" y="3160526"/>
            <a:ext cx="1731600" cy="6099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10-K Filings: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Item.1 Business</a:t>
            </a:r>
          </a:p>
        </p:txBody>
      </p:sp>
      <p:sp>
        <p:nvSpPr>
          <p:cNvPr id="22" name="Google Shape;461;p46">
            <a:extLst>
              <a:ext uri="{FF2B5EF4-FFF2-40B4-BE49-F238E27FC236}">
                <a16:creationId xmlns:a16="http://schemas.microsoft.com/office/drawing/2014/main" id="{A305E72A-3A66-4C27-90B5-AE613F508588}"/>
              </a:ext>
            </a:extLst>
          </p:cNvPr>
          <p:cNvSpPr txBox="1"/>
          <p:nvPr/>
        </p:nvSpPr>
        <p:spPr>
          <a:xfrm>
            <a:off x="6109880" y="3160526"/>
            <a:ext cx="1731600" cy="6099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10-K Filings: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Item.7 MD&amp;A</a:t>
            </a:r>
          </a:p>
        </p:txBody>
      </p:sp>
      <p:sp>
        <p:nvSpPr>
          <p:cNvPr id="25" name="Google Shape;268;p39">
            <a:extLst>
              <a:ext uri="{FF2B5EF4-FFF2-40B4-BE49-F238E27FC236}">
                <a16:creationId xmlns:a16="http://schemas.microsoft.com/office/drawing/2014/main" id="{7CA77838-AA48-4B83-A467-1709164FE4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567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</a:rPr>
              <a:t>Data</a:t>
            </a:r>
            <a:br>
              <a:rPr lang="es" sz="1600" dirty="0">
                <a:solidFill>
                  <a:srgbClr val="000000"/>
                </a:solidFill>
              </a:rPr>
            </a:br>
            <a:r>
              <a:rPr lang="es" sz="1600" dirty="0">
                <a:solidFill>
                  <a:srgbClr val="000000"/>
                </a:solidFill>
              </a:rPr>
              <a:t>Sources</a:t>
            </a:r>
            <a:endParaRPr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1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3905091" y="2260984"/>
            <a:ext cx="2855666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Target Variable Construction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895500" y="1729665"/>
            <a:ext cx="2078100" cy="1684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Target 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Variable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Choices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5494776" y="281763"/>
            <a:ext cx="2227520" cy="79212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s" sz="1400" b="1" dirty="0">
                <a:solidFill>
                  <a:schemeClr val="dk1"/>
                </a:solidFill>
                <a:sym typeface="Arial"/>
              </a:rPr>
              <a:t>Ideal Target Variable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s" dirty="0">
                <a:solidFill>
                  <a:schemeClr val="dk1"/>
                </a:solidFill>
                <a:sym typeface="Arial"/>
              </a:rPr>
              <a:t>Proxy Variable of the Long-term Company Prediction Growth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2FDBAF-7CB2-4320-8189-2E8A42BE0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57" y="4735044"/>
            <a:ext cx="638539" cy="29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6AEBF0-0F88-4986-943E-9F736A196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43" y="4744638"/>
            <a:ext cx="1110680" cy="29124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87720E-FC56-443C-8D1D-AA1D79EF2C5D}"/>
              </a:ext>
            </a:extLst>
          </p:cNvPr>
          <p:cNvCxnSpPr>
            <a:cxnSpLocks/>
          </p:cNvCxnSpPr>
          <p:nvPr/>
        </p:nvCxnSpPr>
        <p:spPr>
          <a:xfrm>
            <a:off x="7810819" y="4744638"/>
            <a:ext cx="0" cy="291245"/>
          </a:xfrm>
          <a:prstGeom prst="line">
            <a:avLst/>
          </a:prstGeom>
          <a:ln w="19050">
            <a:solidFill>
              <a:srgbClr val="00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533;p48">
            <a:extLst>
              <a:ext uri="{FF2B5EF4-FFF2-40B4-BE49-F238E27FC236}">
                <a16:creationId xmlns:a16="http://schemas.microsoft.com/office/drawing/2014/main" id="{C31D525D-6CEF-4D8F-BB60-9CFB406BFEFA}"/>
              </a:ext>
            </a:extLst>
          </p:cNvPr>
          <p:cNvSpPr txBox="1">
            <a:spLocks/>
          </p:cNvSpPr>
          <p:nvPr/>
        </p:nvSpPr>
        <p:spPr>
          <a:xfrm>
            <a:off x="4192547" y="1635642"/>
            <a:ext cx="2354400" cy="7921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sz="1200" b="1" dirty="0">
                <a:solidFill>
                  <a:schemeClr val="dk1"/>
                </a:solidFill>
                <a:sym typeface="Arial"/>
              </a:rPr>
              <a:t>Long-term Moving</a:t>
            </a:r>
          </a:p>
          <a:p>
            <a:pPr marL="0" indent="0"/>
            <a:r>
              <a:rPr lang="en-US" sz="1200" b="1" dirty="0">
                <a:solidFill>
                  <a:schemeClr val="dk1"/>
                </a:solidFill>
                <a:sym typeface="Arial"/>
              </a:rPr>
              <a:t>Average Stock Returns </a:t>
            </a:r>
            <a:endParaRPr lang="es" sz="1200" b="1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9" name="Google Shape;533;p48">
            <a:extLst>
              <a:ext uri="{FF2B5EF4-FFF2-40B4-BE49-F238E27FC236}">
                <a16:creationId xmlns:a16="http://schemas.microsoft.com/office/drawing/2014/main" id="{157CFDBA-2FEA-41F2-A304-7ED10D18900E}"/>
              </a:ext>
            </a:extLst>
          </p:cNvPr>
          <p:cNvSpPr txBox="1">
            <a:spLocks/>
          </p:cNvSpPr>
          <p:nvPr/>
        </p:nvSpPr>
        <p:spPr>
          <a:xfrm>
            <a:off x="6655312" y="1635642"/>
            <a:ext cx="2354711" cy="7921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sz="1200" b="1" dirty="0">
                <a:solidFill>
                  <a:schemeClr val="dk1"/>
                </a:solidFill>
                <a:sym typeface="Arial"/>
              </a:rPr>
              <a:t>Long-term Cumulative Abnormal Stock Returns (CARs)</a:t>
            </a:r>
            <a:endParaRPr lang="es" sz="900" dirty="0">
              <a:solidFill>
                <a:schemeClr val="dk1"/>
              </a:solidFill>
              <a:sym typeface="Arial"/>
            </a:endParaRPr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868934EC-1DC0-45E5-B223-EEDA0DB50CA0}"/>
              </a:ext>
            </a:extLst>
          </p:cNvPr>
          <p:cNvCxnSpPr>
            <a:stCxn id="533" idx="2"/>
            <a:endCxn id="8" idx="0"/>
          </p:cNvCxnSpPr>
          <p:nvPr/>
        </p:nvCxnSpPr>
        <p:spPr>
          <a:xfrm rot="5400000">
            <a:off x="5708265" y="735371"/>
            <a:ext cx="561754" cy="1238789"/>
          </a:xfrm>
          <a:prstGeom prst="bentConnector3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4204D56E-A712-42FB-B60F-5523B4C64C40}"/>
              </a:ext>
            </a:extLst>
          </p:cNvPr>
          <p:cNvCxnSpPr>
            <a:cxnSpLocks/>
            <a:stCxn id="533" idx="2"/>
            <a:endCxn id="9" idx="0"/>
          </p:cNvCxnSpPr>
          <p:nvPr/>
        </p:nvCxnSpPr>
        <p:spPr>
          <a:xfrm rot="16200000" flipH="1">
            <a:off x="6939725" y="742699"/>
            <a:ext cx="561754" cy="12241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26;p36">
            <a:extLst>
              <a:ext uri="{FF2B5EF4-FFF2-40B4-BE49-F238E27FC236}">
                <a16:creationId xmlns:a16="http://schemas.microsoft.com/office/drawing/2014/main" id="{3EAD2E25-A26C-464E-A7BF-D0DD1E14B64A}"/>
              </a:ext>
            </a:extLst>
          </p:cNvPr>
          <p:cNvSpPr txBox="1">
            <a:spLocks/>
          </p:cNvSpPr>
          <p:nvPr/>
        </p:nvSpPr>
        <p:spPr>
          <a:xfrm>
            <a:off x="6047431" y="1231549"/>
            <a:ext cx="1117985" cy="53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Choices</a:t>
            </a:r>
          </a:p>
        </p:txBody>
      </p:sp>
      <p:sp>
        <p:nvSpPr>
          <p:cNvPr id="19" name="Google Shape;533;p48">
            <a:extLst>
              <a:ext uri="{FF2B5EF4-FFF2-40B4-BE49-F238E27FC236}">
                <a16:creationId xmlns:a16="http://schemas.microsoft.com/office/drawing/2014/main" id="{F05D1091-43C4-4536-9745-91CF8AECFE51}"/>
              </a:ext>
            </a:extLst>
          </p:cNvPr>
          <p:cNvSpPr txBox="1">
            <a:spLocks/>
          </p:cNvSpPr>
          <p:nvPr/>
        </p:nvSpPr>
        <p:spPr>
          <a:xfrm>
            <a:off x="4192547" y="2810098"/>
            <a:ext cx="2354400" cy="7921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dirty="0">
                <a:solidFill>
                  <a:schemeClr val="dk1"/>
                </a:solidFill>
                <a:sym typeface="Arial"/>
              </a:rPr>
              <a:t>It measures </a:t>
            </a:r>
            <a:r>
              <a:rPr lang="en-US" b="1" u="sng" dirty="0">
                <a:solidFill>
                  <a:schemeClr val="dk1"/>
                </a:solidFill>
                <a:sym typeface="Arial"/>
              </a:rPr>
              <a:t>simple average returns </a:t>
            </a:r>
            <a:r>
              <a:rPr lang="en-US" dirty="0">
                <a:solidFill>
                  <a:schemeClr val="dk1"/>
                </a:solidFill>
                <a:sym typeface="Arial"/>
              </a:rPr>
              <a:t>between current time and a period of time in the future.</a:t>
            </a:r>
          </a:p>
        </p:txBody>
      </p:sp>
      <p:sp>
        <p:nvSpPr>
          <p:cNvPr id="20" name="Google Shape;533;p48">
            <a:extLst>
              <a:ext uri="{FF2B5EF4-FFF2-40B4-BE49-F238E27FC236}">
                <a16:creationId xmlns:a16="http://schemas.microsoft.com/office/drawing/2014/main" id="{A1B2362F-A5CC-4C88-8C4F-08B8F83EA325}"/>
              </a:ext>
            </a:extLst>
          </p:cNvPr>
          <p:cNvSpPr txBox="1">
            <a:spLocks/>
          </p:cNvSpPr>
          <p:nvPr/>
        </p:nvSpPr>
        <p:spPr>
          <a:xfrm>
            <a:off x="6655312" y="2810097"/>
            <a:ext cx="2354400" cy="7921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dirty="0">
                <a:solidFill>
                  <a:schemeClr val="dk1"/>
                </a:solidFill>
                <a:sym typeface="Arial"/>
              </a:rPr>
              <a:t>It measures the </a:t>
            </a:r>
            <a:r>
              <a:rPr lang="en-US" b="1" u="sng" dirty="0">
                <a:solidFill>
                  <a:schemeClr val="dk1"/>
                </a:solidFill>
                <a:sym typeface="Arial"/>
              </a:rPr>
              <a:t>sum of divergence </a:t>
            </a:r>
            <a:r>
              <a:rPr lang="en-US" dirty="0">
                <a:solidFill>
                  <a:schemeClr val="dk1"/>
                </a:solidFill>
                <a:sym typeface="Arial"/>
              </a:rPr>
              <a:t>between actual stock prices with the expected stock prices using the asset pricing models, </a:t>
            </a:r>
            <a:r>
              <a:rPr lang="en-US" b="1" u="sng" dirty="0">
                <a:solidFill>
                  <a:schemeClr val="dk1"/>
                </a:solidFill>
                <a:sym typeface="Arial"/>
              </a:rPr>
              <a:t>CAPM</a:t>
            </a:r>
            <a:r>
              <a:rPr lang="en-US" dirty="0">
                <a:solidFill>
                  <a:schemeClr val="dk1"/>
                </a:solidFill>
                <a:sym typeface="Arial"/>
              </a:rPr>
              <a:t> in our project.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36F80D5-9546-4F64-B8B5-D1F1BA12FE08}"/>
              </a:ext>
            </a:extLst>
          </p:cNvPr>
          <p:cNvCxnSpPr>
            <a:stCxn id="8" idx="2"/>
            <a:endCxn id="19" idx="0"/>
          </p:cNvCxnSpPr>
          <p:nvPr/>
        </p:nvCxnSpPr>
        <p:spPr>
          <a:xfrm>
            <a:off x="5369747" y="2427767"/>
            <a:ext cx="0" cy="38233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92DFC76-BD32-42EF-A73E-4C7146C2875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7832512" y="2427767"/>
            <a:ext cx="156" cy="38233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9A8203DC-076F-44EA-A4EB-A7DCC3C70AEE}"/>
              </a:ext>
            </a:extLst>
          </p:cNvPr>
          <p:cNvCxnSpPr>
            <a:cxnSpLocks/>
            <a:stCxn id="20" idx="2"/>
            <a:endCxn id="30" idx="3"/>
          </p:cNvCxnSpPr>
          <p:nvPr/>
        </p:nvCxnSpPr>
        <p:spPr>
          <a:xfrm rot="5400000">
            <a:off x="7357010" y="3759016"/>
            <a:ext cx="632297" cy="3187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33;p48">
            <a:extLst>
              <a:ext uri="{FF2B5EF4-FFF2-40B4-BE49-F238E27FC236}">
                <a16:creationId xmlns:a16="http://schemas.microsoft.com/office/drawing/2014/main" id="{F1A85758-A757-413C-81B3-FDE6F75F9524}"/>
              </a:ext>
            </a:extLst>
          </p:cNvPr>
          <p:cNvSpPr txBox="1">
            <a:spLocks/>
          </p:cNvSpPr>
          <p:nvPr/>
        </p:nvSpPr>
        <p:spPr>
          <a:xfrm>
            <a:off x="6285919" y="3948320"/>
            <a:ext cx="1227884" cy="572397"/>
          </a:xfrm>
          <a:prstGeom prst="rect">
            <a:avLst/>
          </a:prstGeom>
          <a:noFill/>
          <a:ln>
            <a:solidFill>
              <a:srgbClr val="00B0F0"/>
            </a:solidFill>
            <a:prstDash val="solid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sz="1400" b="1" dirty="0">
                <a:solidFill>
                  <a:schemeClr val="dk1"/>
                </a:solidFill>
                <a:sym typeface="Arial"/>
              </a:rPr>
              <a:t>Final Choice</a:t>
            </a:r>
          </a:p>
        </p:txBody>
      </p:sp>
      <p:sp>
        <p:nvSpPr>
          <p:cNvPr id="32" name="Google Shape;533;p48">
            <a:extLst>
              <a:ext uri="{FF2B5EF4-FFF2-40B4-BE49-F238E27FC236}">
                <a16:creationId xmlns:a16="http://schemas.microsoft.com/office/drawing/2014/main" id="{49A28406-AA30-4C0E-AD32-61A03A4B9A71}"/>
              </a:ext>
            </a:extLst>
          </p:cNvPr>
          <p:cNvSpPr txBox="1">
            <a:spLocks/>
          </p:cNvSpPr>
          <p:nvPr/>
        </p:nvSpPr>
        <p:spPr>
          <a:xfrm>
            <a:off x="3928785" y="4183791"/>
            <a:ext cx="2354400" cy="79212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dirty="0">
                <a:solidFill>
                  <a:schemeClr val="dk1"/>
                </a:solidFill>
                <a:sym typeface="Arial"/>
              </a:rPr>
              <a:t>Our final Y is class </a:t>
            </a:r>
            <a:r>
              <a:rPr lang="en-US" b="1" u="sng" dirty="0">
                <a:solidFill>
                  <a:schemeClr val="dk1"/>
                </a:solidFill>
                <a:sym typeface="Arial"/>
              </a:rPr>
              <a:t>0 or 1</a:t>
            </a:r>
            <a:r>
              <a:rPr lang="en-US" dirty="0">
                <a:solidFill>
                  <a:schemeClr val="dk1"/>
                </a:solidFill>
                <a:sym typeface="Arial"/>
              </a:rPr>
              <a:t>, where 1 indicates the CAR is positive, and 0 indicates the CAR is negative.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2DA3887B-9A9B-4BD5-A1E8-540EE07A7331}"/>
              </a:ext>
            </a:extLst>
          </p:cNvPr>
          <p:cNvSpPr/>
          <p:nvPr/>
        </p:nvSpPr>
        <p:spPr>
          <a:xfrm rot="10800000">
            <a:off x="3948835" y="4184570"/>
            <a:ext cx="2223980" cy="105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79132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2386</Words>
  <Application>Microsoft Macintosh PowerPoint</Application>
  <PresentationFormat>全屏显示(16:9)</PresentationFormat>
  <Paragraphs>554</Paragraphs>
  <Slides>32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Cambria Math</vt:lpstr>
      <vt:lpstr>Calibri</vt:lpstr>
      <vt:lpstr>Open Sans Light</vt:lpstr>
      <vt:lpstr>Arial</vt:lpstr>
      <vt:lpstr>Open Sans</vt:lpstr>
      <vt:lpstr>DM Serif Display</vt:lpstr>
      <vt:lpstr>Fira Sans Extra Condensed Medium</vt:lpstr>
      <vt:lpstr>Times New Roman</vt:lpstr>
      <vt:lpstr>Invesment Business Plan by Slidego</vt:lpstr>
      <vt:lpstr>1_Invesment Business Plan by Slidego</vt:lpstr>
      <vt:lpstr>Long Term Company Growth Prediction using NLP Techniques on 10-K Financial Filings</vt:lpstr>
      <vt:lpstr>Target Variable Construction</vt:lpstr>
      <vt:lpstr>Introduction</vt:lpstr>
      <vt:lpstr>Motivating</vt:lpstr>
      <vt:lpstr>Dataset Summary </vt:lpstr>
      <vt:lpstr>Sample Size</vt:lpstr>
      <vt:lpstr>Data Sources</vt:lpstr>
      <vt:lpstr>Target Variable Construction</vt:lpstr>
      <vt:lpstr>Target  Variable Choices</vt:lpstr>
      <vt:lpstr>PowerPoint 演示文稿</vt:lpstr>
      <vt:lpstr>PowerPoint 演示文稿</vt:lpstr>
      <vt:lpstr>Feature Summary</vt:lpstr>
      <vt:lpstr>PowerPoint 演示文稿</vt:lpstr>
      <vt:lpstr>Feature Engineering</vt:lpstr>
      <vt:lpstr>Feature Construction</vt:lpstr>
      <vt:lpstr>Feature Construction</vt:lpstr>
      <vt:lpstr>Feature Construction</vt:lpstr>
      <vt:lpstr>Feature Construction</vt:lpstr>
      <vt:lpstr>Feature Construction</vt:lpstr>
      <vt:lpstr>Feature Construction</vt:lpstr>
      <vt:lpstr>Feature Construction</vt:lpstr>
      <vt:lpstr>Feature Selection</vt:lpstr>
      <vt:lpstr>Model &amp; Result </vt:lpstr>
      <vt:lpstr>Basic-models Performace</vt:lpstr>
      <vt:lpstr>Stacking-models Performace</vt:lpstr>
      <vt:lpstr>Stacking-models Performace</vt:lpstr>
      <vt:lpstr>Multi-layer Stack Model Performace</vt:lpstr>
      <vt:lpstr>Comparison</vt:lpstr>
      <vt:lpstr>Feature Selection</vt:lpstr>
      <vt:lpstr>Conclusion</vt:lpstr>
      <vt:lpstr>Modelling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DrRic</dc:creator>
  <cp:lastModifiedBy>Yang, Lixuan</cp:lastModifiedBy>
  <cp:revision>72</cp:revision>
  <dcterms:modified xsi:type="dcterms:W3CDTF">2022-04-24T11:35:18Z</dcterms:modified>
</cp:coreProperties>
</file>